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5" r:id="rId5"/>
    <p:sldMasterId id="2147483711" r:id="rId6"/>
  </p:sldMasterIdLst>
  <p:notesMasterIdLst>
    <p:notesMasterId r:id="rId46"/>
  </p:notesMasterIdLst>
  <p:sldIdLst>
    <p:sldId id="2347" r:id="rId7"/>
    <p:sldId id="291" r:id="rId8"/>
    <p:sldId id="2146846581" r:id="rId9"/>
    <p:sldId id="2146846582" r:id="rId10"/>
    <p:sldId id="2146846584" r:id="rId11"/>
    <p:sldId id="2146846585" r:id="rId12"/>
    <p:sldId id="2146846586" r:id="rId13"/>
    <p:sldId id="2146846587" r:id="rId14"/>
    <p:sldId id="2146846588" r:id="rId15"/>
    <p:sldId id="2146846589" r:id="rId16"/>
    <p:sldId id="2146846590" r:id="rId17"/>
    <p:sldId id="294" r:id="rId18"/>
    <p:sldId id="2146846591" r:id="rId19"/>
    <p:sldId id="2146846592" r:id="rId20"/>
    <p:sldId id="2146846593" r:id="rId21"/>
    <p:sldId id="2146846594" r:id="rId22"/>
    <p:sldId id="2146846595" r:id="rId23"/>
    <p:sldId id="2146846596" r:id="rId24"/>
    <p:sldId id="2146846597" r:id="rId25"/>
    <p:sldId id="2146846598" r:id="rId26"/>
    <p:sldId id="2146846599" r:id="rId27"/>
    <p:sldId id="2146846600" r:id="rId28"/>
    <p:sldId id="2146846601" r:id="rId29"/>
    <p:sldId id="2146846570" r:id="rId30"/>
    <p:sldId id="2146846575" r:id="rId31"/>
    <p:sldId id="2146846571" r:id="rId32"/>
    <p:sldId id="2146846572" r:id="rId33"/>
    <p:sldId id="2146846574" r:id="rId34"/>
    <p:sldId id="2146846576" r:id="rId35"/>
    <p:sldId id="2146846577" r:id="rId36"/>
    <p:sldId id="2146846602" r:id="rId37"/>
    <p:sldId id="2146846603" r:id="rId38"/>
    <p:sldId id="2146846605" r:id="rId39"/>
    <p:sldId id="2146846606" r:id="rId40"/>
    <p:sldId id="2146846607" r:id="rId41"/>
    <p:sldId id="2146846608" r:id="rId42"/>
    <p:sldId id="2146846609" r:id="rId43"/>
    <p:sldId id="2146846610" r:id="rId44"/>
    <p:sldId id="232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Greco" initials="FG" lastIdx="1" clrIdx="0">
    <p:extLst>
      <p:ext uri="{19B8F6BF-5375-455C-9EA6-DF929625EA0E}">
        <p15:presenceInfo xmlns:p15="http://schemas.microsoft.com/office/powerpoint/2012/main" userId="S-1-5-21-2672745360-2607602413-1012941948-713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B"/>
    <a:srgbClr val="FF6600"/>
    <a:srgbClr val="FF9933"/>
    <a:srgbClr val="E1E1E1"/>
    <a:srgbClr val="E4E4E4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524073-3B00-491D-B9F2-AB90B0B85293}" v="1" dt="2025-05-06T08:44:33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4" autoAdjust="0"/>
    <p:restoredTop sz="94660" autoAdjust="0"/>
  </p:normalViewPr>
  <p:slideViewPr>
    <p:cSldViewPr snapToGrid="0">
      <p:cViewPr varScale="1">
        <p:scale>
          <a:sx n="113" d="100"/>
          <a:sy n="113" d="100"/>
        </p:scale>
        <p:origin x="52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Greco" userId="ad79285c-8671-452d-b9b0-b73dd086a3cd" providerId="ADAL" clId="{D5524073-3B00-491D-B9F2-AB90B0B85293}"/>
    <pc:docChg chg="custSel modSld">
      <pc:chgData name="Francesco Greco" userId="ad79285c-8671-452d-b9b0-b73dd086a3cd" providerId="ADAL" clId="{D5524073-3B00-491D-B9F2-AB90B0B85293}" dt="2025-05-06T08:47:30.095" v="0" actId="478"/>
      <pc:docMkLst>
        <pc:docMk/>
      </pc:docMkLst>
      <pc:sldChg chg="delSp mod">
        <pc:chgData name="Francesco Greco" userId="ad79285c-8671-452d-b9b0-b73dd086a3cd" providerId="ADAL" clId="{D5524073-3B00-491D-B9F2-AB90B0B85293}" dt="2025-05-06T08:47:30.095" v="0" actId="478"/>
        <pc:sldMkLst>
          <pc:docMk/>
          <pc:sldMk cId="1898329107" sldId="2146846584"/>
        </pc:sldMkLst>
        <pc:spChg chg="del">
          <ac:chgData name="Francesco Greco" userId="ad79285c-8671-452d-b9b0-b73dd086a3cd" providerId="ADAL" clId="{D5524073-3B00-491D-B9F2-AB90B0B85293}" dt="2025-05-06T08:47:30.095" v="0" actId="478"/>
          <ac:spMkLst>
            <pc:docMk/>
            <pc:sldMk cId="1898329107" sldId="2146846584"/>
            <ac:spMk id="3" creationId="{666038A6-5508-475E-A5B0-3549B19066A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Tipologia Interventi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AF-4528-9B5E-CBDC226C91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AF-4528-9B5E-CBDC226C913A}"/>
              </c:ext>
            </c:extLst>
          </c:dPt>
          <c:dLbls>
            <c:dLbl>
              <c:idx val="0"/>
              <c:layout>
                <c:manualLayout>
                  <c:x val="8.611111111111111E-2"/>
                  <c:y val="-6.94444444444445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fr-FR" baseline="0"/>
                      <a:t>Roux en Y Gastric Bypass
</a:t>
                    </a:r>
                    <a:fld id="{FB163064-2C82-496E-9D33-69D9C1840785}" type="PERCENTAGE">
                      <a:rPr lang="fr-FR" baseline="0"/>
                      <a:pPr>
                        <a:defRPr/>
                      </a:pPr>
                      <a:t>[PERCENTUALE]</a:t>
                    </a:fld>
                    <a:endParaRPr lang="fr-FR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8AF-4528-9B5E-CBDC226C913A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Adrenalectomy
</a:t>
                    </a:r>
                    <a:fld id="{2E5C4D33-F537-4F66-B43F-2BDF7799CC6A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[PERCENTUALE]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8AF-4528-9B5E-CBDC226C913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Sheet1!$G$8:$H$8</c:f>
              <c:numCache>
                <c:formatCode>General</c:formatCode>
                <c:ptCount val="2"/>
                <c:pt idx="0">
                  <c:v>107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AF-4528-9B5E-CBDC226C913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5"/>
      <c:rotY val="1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817766311423205E-2"/>
          <c:y val="0.10903289467565158"/>
          <c:w val="0.69015651347235252"/>
          <c:h val="0.7962520514957492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Operations</c:v>
                </c:pt>
              </c:strCache>
            </c:strRef>
          </c:tx>
          <c:dPt>
            <c:idx val="5"/>
            <c:bubble3D val="0"/>
            <c:spPr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A09C-4F01-8996-38AF0D89E2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9C-4F01-8996-38AF0D89E2AA}"/>
                </c:ext>
              </c:extLst>
            </c:dLbl>
            <c:dLbl>
              <c:idx val="1"/>
              <c:layout>
                <c:manualLayout>
                  <c:x val="7.8880034965956608E-2"/>
                  <c:y val="-0.202528113559643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33.5%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9C-4F01-8996-38AF0D89E2A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9C-4F01-8996-38AF0D89E2AA}"/>
                </c:ext>
              </c:extLst>
            </c:dLbl>
            <c:dLbl>
              <c:idx val="3"/>
              <c:layout>
                <c:manualLayout>
                  <c:x val="0.26965835913404834"/>
                  <c:y val="0.1787300582493733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45.7%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9C-4F01-8996-38AF0D89E2AA}"/>
                </c:ext>
              </c:extLst>
            </c:dLbl>
            <c:dLbl>
              <c:idx val="4"/>
              <c:layout>
                <c:manualLayout>
                  <c:x val="5.8291935976244921E-2"/>
                  <c:y val="0.1315451627822946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10.0%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9C-4F01-8996-38AF0D89E2AA}"/>
                </c:ext>
              </c:extLst>
            </c:dLbl>
            <c:dLbl>
              <c:idx val="5"/>
              <c:layout>
                <c:manualLayout>
                  <c:x val="8.3694656722230684E-2"/>
                  <c:y val="0.2818824916763457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19207126524552"/>
                      <c:h val="0.21208301754696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09C-4F01-8996-38AF0D89E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RYGB</c:v>
                </c:pt>
                <c:pt idx="1">
                  <c:v>SG</c:v>
                </c:pt>
                <c:pt idx="2">
                  <c:v>OAGB</c:v>
                </c:pt>
                <c:pt idx="3">
                  <c:v>DS/SADI-S</c:v>
                </c:pt>
                <c:pt idx="4">
                  <c:v>REVISIONAL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2120</c:v>
                </c:pt>
                <c:pt idx="1">
                  <c:v>1557</c:v>
                </c:pt>
                <c:pt idx="2">
                  <c:v>242</c:v>
                </c:pt>
                <c:pt idx="3">
                  <c:v>257</c:v>
                </c:pt>
                <c:pt idx="4">
                  <c:v>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9C-4F01-8996-38AF0D89E2A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72619127296587904"/>
          <c:y val="3.0887773002149999E-2"/>
          <c:w val="0.199155949256343"/>
          <c:h val="0.86773833132190503"/>
        </c:manualLayout>
      </c:layout>
      <c:overlay val="0"/>
      <c:txPr>
        <a:bodyPr/>
        <a:lstStyle/>
        <a:p>
          <a:pPr>
            <a:defRPr sz="2000"/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0.17739</cdr:x>
      <cdr:y>0.20684</cdr:y>
    </cdr:from>
    <cdr:to>
      <cdr:x>0.27458</cdr:x>
      <cdr:y>0.33696</cdr:y>
    </cdr:to>
    <cdr:sp macro="" textlink="">
      <cdr:nvSpPr>
        <cdr:cNvPr id="5" name="CasellaDiTesto 4">
          <a:extLst xmlns:a="http://schemas.openxmlformats.org/drawingml/2006/main">
            <a:ext uri="{FF2B5EF4-FFF2-40B4-BE49-F238E27FC236}">
              <a16:creationId xmlns:a16="http://schemas.microsoft.com/office/drawing/2014/main" id="{F76B3FB6-814E-4A9F-93CC-72C434E869DE}"/>
            </a:ext>
          </a:extLst>
        </cdr:cNvPr>
        <cdr:cNvSpPr txBox="1"/>
      </cdr:nvSpPr>
      <cdr:spPr>
        <a:xfrm xmlns:a="http://schemas.openxmlformats.org/drawingml/2006/main">
          <a:off x="1668930" y="733884"/>
          <a:ext cx="914364" cy="461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2400" b="1" dirty="0"/>
            <a:t>5.3%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E3F16-A319-4D1E-B833-C51D62562B2B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EE36A-1496-4F64-B6E0-B70187CEA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34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07E83-3CFF-8A43-B4F7-DEC16FBC5E3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604E-8339-4ECC-B22E-CBD59DA56132}" type="datetimeFigureOut">
              <a:rPr lang="it-IT"/>
              <a:pPr>
                <a:defRPr/>
              </a:pPr>
              <a:t>06/05/2025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83E30-1D3B-46C8-A445-F6A4EC0B9E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53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SORIA PER STAMPA CON PIE DI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5" y="3169923"/>
            <a:ext cx="10363200" cy="78295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467" b="1" cap="all">
                <a:solidFill>
                  <a:srgbClr val="002848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5" y="4169624"/>
            <a:ext cx="10363200" cy="150018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667">
                <a:solidFill>
                  <a:srgbClr val="002848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data 2">
            <a:extLst>
              <a:ext uri="{FF2B5EF4-FFF2-40B4-BE49-F238E27FC236}">
                <a16:creationId xmlns:a16="http://schemas.microsoft.com/office/drawing/2014/main" id="{720718DD-3A99-F64E-B559-295E9001BEE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97440" y="6224591"/>
            <a:ext cx="1495891" cy="365125"/>
          </a:xfrm>
        </p:spPr>
        <p:txBody>
          <a:bodyPr/>
          <a:lstStyle/>
          <a:p>
            <a:pPr>
              <a:defRPr/>
            </a:pPr>
            <a:fld id="{1F6817EC-7E7F-A74C-9E0F-EACCCDB9E121}" type="datetime3">
              <a:rPr lang="it-IT"/>
              <a:pPr>
                <a:defRPr/>
              </a:pPr>
              <a:t>mag. ’25</a:t>
            </a:fld>
            <a:endParaRPr lang="it-IT" dirty="0"/>
          </a:p>
        </p:txBody>
      </p:sp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A20DDF71-C12D-BB4F-91AA-14A4CFEEFB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4573" y="6224591"/>
            <a:ext cx="867833" cy="365125"/>
          </a:xfrm>
        </p:spPr>
        <p:txBody>
          <a:bodyPr/>
          <a:lstStyle/>
          <a:p>
            <a:pPr>
              <a:defRPr/>
            </a:pPr>
            <a:fld id="{ADB8A05E-15D5-D64B-8873-AF0DF265344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A688B6-8318-F542-A380-B8A9F72E4BE2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8448109" y="6179062"/>
            <a:ext cx="1060897" cy="47844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98EB26C-FAD3-1449-94E6-B96BB9485519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799" y="6113135"/>
            <a:ext cx="515888" cy="6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7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 PER STAM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963085" y="3169923"/>
            <a:ext cx="10363200" cy="78295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467" b="1" cap="all">
                <a:solidFill>
                  <a:srgbClr val="002848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963085" y="4169624"/>
            <a:ext cx="10363200" cy="150018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667">
                <a:solidFill>
                  <a:srgbClr val="002848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34003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quarter" idx="14"/>
          </p:nvPr>
        </p:nvSpPr>
        <p:spPr>
          <a:xfrm>
            <a:off x="1009652" y="1584328"/>
            <a:ext cx="10572749" cy="4227513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Segnaposto data 2">
            <a:extLst>
              <a:ext uri="{FF2B5EF4-FFF2-40B4-BE49-F238E27FC236}">
                <a16:creationId xmlns:a16="http://schemas.microsoft.com/office/drawing/2014/main" id="{B7DC5DFD-4D3C-3143-B0CE-774129B1274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97440" y="6224591"/>
            <a:ext cx="1495891" cy="365125"/>
          </a:xfrm>
        </p:spPr>
        <p:txBody>
          <a:bodyPr/>
          <a:lstStyle/>
          <a:p>
            <a:pPr>
              <a:defRPr/>
            </a:pPr>
            <a:fld id="{1F6817EC-7E7F-A74C-9E0F-EACCCDB9E121}" type="datetime3">
              <a:rPr lang="it-IT"/>
              <a:pPr>
                <a:defRPr/>
              </a:pPr>
              <a:t>mag. ’25</a:t>
            </a:fld>
            <a:endParaRPr lang="it-IT" dirty="0"/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CDBAC9EC-2FF2-CB40-9440-68ED89D9FE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4573" y="6224591"/>
            <a:ext cx="867833" cy="365125"/>
          </a:xfrm>
        </p:spPr>
        <p:txBody>
          <a:bodyPr/>
          <a:lstStyle/>
          <a:p>
            <a:pPr>
              <a:defRPr/>
            </a:pPr>
            <a:fld id="{ADB8A05E-15D5-D64B-8873-AF0DF265344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B22063F-5950-6741-BE1D-5F041DC761DB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8448109" y="6179062"/>
            <a:ext cx="1060897" cy="47844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2CE9CFD-7ABB-AA43-B635-5247AA06D247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799" y="6113135"/>
            <a:ext cx="515888" cy="6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92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TI (DUE COLON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27" name="Segnaposto contenuto 26"/>
          <p:cNvSpPr>
            <a:spLocks noGrp="1"/>
          </p:cNvSpPr>
          <p:nvPr>
            <p:ph sz="quarter" idx="17"/>
          </p:nvPr>
        </p:nvSpPr>
        <p:spPr>
          <a:xfrm>
            <a:off x="1009650" y="1585280"/>
            <a:ext cx="4986867" cy="4246563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9" name="Segnaposto contenuto 28"/>
          <p:cNvSpPr>
            <a:spLocks noGrp="1"/>
          </p:cNvSpPr>
          <p:nvPr>
            <p:ph sz="quarter" idx="18"/>
          </p:nvPr>
        </p:nvSpPr>
        <p:spPr>
          <a:xfrm>
            <a:off x="6593417" y="1585280"/>
            <a:ext cx="4967816" cy="42465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Segnaposto data 2">
            <a:extLst>
              <a:ext uri="{FF2B5EF4-FFF2-40B4-BE49-F238E27FC236}">
                <a16:creationId xmlns:a16="http://schemas.microsoft.com/office/drawing/2014/main" id="{88602BD7-9801-E341-BEF8-A4F66B58843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97440" y="6224591"/>
            <a:ext cx="1495891" cy="365125"/>
          </a:xfrm>
        </p:spPr>
        <p:txBody>
          <a:bodyPr/>
          <a:lstStyle/>
          <a:p>
            <a:pPr>
              <a:defRPr/>
            </a:pPr>
            <a:fld id="{1F6817EC-7E7F-A74C-9E0F-EACCCDB9E121}" type="datetime3">
              <a:rPr lang="it-IT"/>
              <a:pPr>
                <a:defRPr/>
              </a:pPr>
              <a:t>mag. ’25</a:t>
            </a:fld>
            <a:endParaRPr lang="it-IT" dirty="0"/>
          </a:p>
        </p:txBody>
      </p:sp>
      <p:sp>
        <p:nvSpPr>
          <p:cNvPr id="12" name="Segnaposto numero diapositiva 4">
            <a:extLst>
              <a:ext uri="{FF2B5EF4-FFF2-40B4-BE49-F238E27FC236}">
                <a16:creationId xmlns:a16="http://schemas.microsoft.com/office/drawing/2014/main" id="{550A2BBD-AE40-D644-A9FD-A4498A5CC6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714573" y="6224591"/>
            <a:ext cx="867833" cy="365125"/>
          </a:xfrm>
        </p:spPr>
        <p:txBody>
          <a:bodyPr/>
          <a:lstStyle/>
          <a:p>
            <a:pPr>
              <a:defRPr/>
            </a:pPr>
            <a:fld id="{ADB8A05E-15D5-D64B-8873-AF0DF265344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39B24E8-6F8C-144C-BBCC-8816A4694710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8448109" y="6179062"/>
            <a:ext cx="1060897" cy="47844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5B634EC-E5E6-C648-978B-423A3C71B04A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799" y="6113135"/>
            <a:ext cx="515888" cy="6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13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604E-8339-4ECC-B22E-CBD59DA56132}" type="datetimeFigureOut">
              <a:rPr lang="it-IT"/>
              <a:pPr>
                <a:defRPr/>
              </a:pPr>
              <a:t>06/05/2025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83E30-1D3B-46C8-A445-F6A4EC0B9E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351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5EAAC-84E1-422C-8A67-78530B5584C2}" type="datetimeFigureOut">
              <a:rPr lang="it-IT"/>
              <a:pPr>
                <a:defRPr/>
              </a:pPr>
              <a:t>06/05/2025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3D34B-0B36-4DC3-A731-44C20114BA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122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73282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71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34397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2660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5EAAC-84E1-422C-8A67-78530B5584C2}" type="datetimeFigureOut">
              <a:rPr lang="it-IT"/>
              <a:pPr>
                <a:defRPr/>
              </a:pPr>
              <a:t>06/05/2025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3D34B-0B36-4DC3-A731-44C20114BA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692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95003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011234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60324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07189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95814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329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6140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3542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1013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2728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52609-E7A2-4746-B02B-3877A66B8218}" type="datetimeFigureOut">
              <a:rPr lang="it-IT"/>
              <a:pPr>
                <a:defRPr/>
              </a:pPr>
              <a:t>06/05/2025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87B3A-6D41-4D65-963F-A9F7A60373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639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27455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20079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42726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1289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64612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926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670551" y="6675438"/>
            <a:ext cx="5729816" cy="107950"/>
          </a:xfrm>
        </p:spPr>
        <p:txBody>
          <a:bodyPr/>
          <a:lstStyle>
            <a:lvl1pPr defTabSz="509588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 – For Internal Use Only 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defTabSz="509588">
              <a:defRPr sz="700">
                <a:solidFill>
                  <a:srgbClr val="656263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3F8EE6FF-E0AA-464A-9ED2-7E43551899B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3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5491"/>
            <a:ext cx="11125200" cy="485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3836" y="1358900"/>
            <a:ext cx="11120965" cy="4445000"/>
          </a:xfrm>
          <a:prstGeom prst="rect">
            <a:avLst/>
          </a:prstGeom>
        </p:spPr>
        <p:txBody>
          <a:bodyPr/>
          <a:lstStyle>
            <a:lvl1pPr marL="231775" indent="-231775">
              <a:buFont typeface="Arial" pitchFamily="34" charset="0"/>
              <a:buChar char="•"/>
              <a:defRPr sz="1800"/>
            </a:lvl1pPr>
            <a:lvl2pPr marL="457200" indent="-285750">
              <a:defRPr/>
            </a:lvl2pPr>
            <a:lvl3pPr marL="679450" indent="-228600">
              <a:defRPr/>
            </a:lvl3pPr>
            <a:lvl4pPr marL="917575" indent="-228600">
              <a:defRPr/>
            </a:lvl4pPr>
            <a:lvl5pPr marL="11430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70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PERTINA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605477" y="530228"/>
            <a:ext cx="8800816" cy="74900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3467"/>
              </a:lnSpc>
              <a:defRPr sz="3467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05477" y="1473829"/>
            <a:ext cx="8800816" cy="1164387"/>
          </a:xfrm>
        </p:spPr>
        <p:txBody>
          <a:bodyPr lIns="10800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2712297" y="5275583"/>
            <a:ext cx="2844800" cy="365125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8248778-4A3C-244A-BA57-90D407A1D7B4}" type="datetime3">
              <a:rPr lang="it-IT" smtClean="0"/>
              <a:pPr>
                <a:defRPr/>
              </a:pPr>
              <a:t>mag. ’25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6DF9CE-2F52-0E41-8DF1-1BDAB52FC126}"/>
              </a:ext>
            </a:extLst>
          </p:cNvPr>
          <p:cNvSpPr txBox="1"/>
          <p:nvPr userDrawn="1"/>
        </p:nvSpPr>
        <p:spPr>
          <a:xfrm>
            <a:off x="10876316" y="5867948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endParaRPr lang="it-IT" sz="3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2451F10-0C79-D045-87E7-C71970AAD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150" y="5933515"/>
            <a:ext cx="542653" cy="6419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A066B9F-2F6F-364F-A83F-18261A34FA73}"/>
              </a:ext>
            </a:extLst>
          </p:cNvPr>
          <p:cNvPicPr/>
          <p:nvPr userDrawn="1"/>
        </p:nvPicPr>
        <p:blipFill>
          <a:blip r:embed="rId4"/>
          <a:srcRect/>
          <a:stretch/>
        </p:blipFill>
        <p:spPr>
          <a:xfrm>
            <a:off x="10378825" y="6002837"/>
            <a:ext cx="1156608" cy="5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PERTINA Stam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605477" y="530228"/>
            <a:ext cx="8800816" cy="74900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3467"/>
              </a:lnSpc>
              <a:defRPr sz="3467" b="1">
                <a:solidFill>
                  <a:srgbClr val="002848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05477" y="1473829"/>
            <a:ext cx="8800816" cy="1164387"/>
          </a:xfrm>
        </p:spPr>
        <p:txBody>
          <a:bodyPr lIns="10800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002848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2780031" y="5275583"/>
            <a:ext cx="2844800" cy="365125"/>
          </a:xfrm>
        </p:spPr>
        <p:txBody>
          <a:bodyPr/>
          <a:lstStyle>
            <a:lvl1pPr>
              <a:defRPr sz="1600">
                <a:solidFill>
                  <a:srgbClr val="002848"/>
                </a:solidFill>
              </a:defRPr>
            </a:lvl1pPr>
          </a:lstStyle>
          <a:p>
            <a:pPr>
              <a:defRPr/>
            </a:pPr>
            <a:fld id="{68248778-4A3C-244A-BA57-90D407A1D7B4}" type="datetime3">
              <a:rPr lang="it-IT" smtClean="0"/>
              <a:pPr>
                <a:defRPr/>
              </a:pPr>
              <a:t>mag. ’25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F0F0F3-87BB-9644-8641-FE10AB3886DB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0379973" y="6008368"/>
            <a:ext cx="1151787" cy="5194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122AA92-6160-E240-B57B-D1D2B3E0BBAE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761" y="5942447"/>
            <a:ext cx="535919" cy="63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9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SORIA PER VIDEO CON PIE DI PAGI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5" y="3169923"/>
            <a:ext cx="10363200" cy="78295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467" b="1" cap="all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5" y="4169624"/>
            <a:ext cx="10363200" cy="150018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data 2">
            <a:extLst>
              <a:ext uri="{FF2B5EF4-FFF2-40B4-BE49-F238E27FC236}">
                <a16:creationId xmlns:a16="http://schemas.microsoft.com/office/drawing/2014/main" id="{1B2DCA1A-BA5B-D246-9C05-6E4439A426E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97440" y="6224591"/>
            <a:ext cx="1495891" cy="365125"/>
          </a:xfrm>
        </p:spPr>
        <p:txBody>
          <a:bodyPr/>
          <a:lstStyle/>
          <a:p>
            <a:pPr>
              <a:defRPr/>
            </a:pPr>
            <a:fld id="{1F6817EC-7E7F-A74C-9E0F-EACCCDB9E121}" type="datetime3">
              <a:rPr lang="it-IT"/>
              <a:pPr>
                <a:defRPr/>
              </a:pPr>
              <a:t>mag. ’25</a:t>
            </a:fld>
            <a:endParaRPr lang="it-IT" dirty="0"/>
          </a:p>
        </p:txBody>
      </p:sp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1BB63157-3AA9-4948-8A43-C33A2970C7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4573" y="6224591"/>
            <a:ext cx="867833" cy="365125"/>
          </a:xfrm>
        </p:spPr>
        <p:txBody>
          <a:bodyPr/>
          <a:lstStyle/>
          <a:p>
            <a:pPr>
              <a:defRPr/>
            </a:pPr>
            <a:fld id="{ADB8A05E-15D5-D64B-8873-AF0DF265344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A66CB1D-F50C-C347-A039-C459A30B7130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8448109" y="6179062"/>
            <a:ext cx="1060897" cy="47844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A16CD36-8C73-2B45-B7E8-B994A81F32A5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799" y="6113135"/>
            <a:ext cx="515888" cy="6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4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 PER VIDEO">
    <p:bg>
      <p:bgPr>
        <a:solidFill>
          <a:srgbClr val="6F8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963085" y="4169624"/>
            <a:ext cx="10363200" cy="150018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963085" y="3169923"/>
            <a:ext cx="10363200" cy="78295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467" b="1" cap="all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206878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647CA1-2CA9-4951-8E3A-EB4DAD12E1D4}" type="datetimeFigureOut">
              <a:rPr lang="it-IT"/>
              <a:pPr>
                <a:defRPr/>
              </a:pPr>
              <a:t>06/05/2025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57B834-3344-45CF-9ED7-80A0D2DA89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15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8" r:id="rId3"/>
    <p:sldLayoutId id="2147483682" r:id="rId4"/>
    <p:sldLayoutId id="214748368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1028705" y="1574800"/>
            <a:ext cx="10553700" cy="4327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534400" y="6224591"/>
            <a:ext cx="1837267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33">
                <a:solidFill>
                  <a:srgbClr val="002848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0EC4B9-E3D1-634E-B44D-FC41AAE3A727}" type="datetime3">
              <a:rPr lang="it-IT" smtClean="0"/>
              <a:pPr>
                <a:defRPr/>
              </a:pPr>
              <a:t>mag. ’25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14573" y="6224591"/>
            <a:ext cx="86783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33">
                <a:solidFill>
                  <a:srgbClr val="002848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BAAAF6B-E68B-574C-AE0F-6502831421A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1030" name="Segnaposto titolo 7"/>
          <p:cNvSpPr>
            <a:spLocks noGrp="1"/>
          </p:cNvSpPr>
          <p:nvPr>
            <p:ph type="title"/>
          </p:nvPr>
        </p:nvSpPr>
        <p:spPr bwMode="auto">
          <a:xfrm>
            <a:off x="1009652" y="420691"/>
            <a:ext cx="10572749" cy="9604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04044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hf hdr="0"/>
  <p:txStyles>
    <p:titleStyle>
      <a:lvl1pPr algn="l" defTabSz="609585" rtl="0" eaLnBrk="0" fontAlgn="base" hangingPunct="0">
        <a:lnSpc>
          <a:spcPts val="3333"/>
        </a:lnSpc>
        <a:spcBef>
          <a:spcPct val="0"/>
        </a:spcBef>
        <a:spcAft>
          <a:spcPct val="0"/>
        </a:spcAft>
        <a:defRPr sz="3467" kern="1200">
          <a:solidFill>
            <a:srgbClr val="002848"/>
          </a:solidFill>
          <a:latin typeface="+mj-lt"/>
          <a:ea typeface="ＭＳ Ｐゴシック" charset="0"/>
          <a:cs typeface="ＭＳ Ｐゴシック" charset="0"/>
        </a:defRPr>
      </a:lvl1pPr>
      <a:lvl2pPr algn="l" defTabSz="609585" rtl="0" eaLnBrk="0" fontAlgn="base" hangingPunct="0">
        <a:lnSpc>
          <a:spcPts val="3333"/>
        </a:lnSpc>
        <a:spcBef>
          <a:spcPct val="0"/>
        </a:spcBef>
        <a:spcAft>
          <a:spcPct val="0"/>
        </a:spcAft>
        <a:defRPr sz="3467">
          <a:solidFill>
            <a:srgbClr val="001E62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609585" rtl="0" eaLnBrk="0" fontAlgn="base" hangingPunct="0">
        <a:lnSpc>
          <a:spcPts val="3333"/>
        </a:lnSpc>
        <a:spcBef>
          <a:spcPct val="0"/>
        </a:spcBef>
        <a:spcAft>
          <a:spcPct val="0"/>
        </a:spcAft>
        <a:defRPr sz="3467">
          <a:solidFill>
            <a:srgbClr val="001E62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609585" rtl="0" eaLnBrk="0" fontAlgn="base" hangingPunct="0">
        <a:lnSpc>
          <a:spcPts val="3333"/>
        </a:lnSpc>
        <a:spcBef>
          <a:spcPct val="0"/>
        </a:spcBef>
        <a:spcAft>
          <a:spcPct val="0"/>
        </a:spcAft>
        <a:defRPr sz="3467">
          <a:solidFill>
            <a:srgbClr val="001E62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609585" rtl="0" eaLnBrk="0" fontAlgn="base" hangingPunct="0">
        <a:lnSpc>
          <a:spcPts val="3333"/>
        </a:lnSpc>
        <a:spcBef>
          <a:spcPct val="0"/>
        </a:spcBef>
        <a:spcAft>
          <a:spcPct val="0"/>
        </a:spcAft>
        <a:defRPr sz="3467">
          <a:solidFill>
            <a:srgbClr val="001E62"/>
          </a:solidFill>
          <a:latin typeface="Calibri" charset="0"/>
          <a:ea typeface="ＭＳ Ｐゴシック" charset="0"/>
          <a:cs typeface="ＭＳ Ｐゴシック" charset="0"/>
        </a:defRPr>
      </a:lvl5pPr>
      <a:lvl6pPr marL="609585" algn="l" defTabSz="609585" rtl="0" fontAlgn="base">
        <a:lnSpc>
          <a:spcPts val="3333"/>
        </a:lnSpc>
        <a:spcBef>
          <a:spcPct val="0"/>
        </a:spcBef>
        <a:spcAft>
          <a:spcPct val="0"/>
        </a:spcAft>
        <a:defRPr sz="3200">
          <a:solidFill>
            <a:srgbClr val="001E62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l" defTabSz="609585" rtl="0" fontAlgn="base">
        <a:lnSpc>
          <a:spcPts val="3333"/>
        </a:lnSpc>
        <a:spcBef>
          <a:spcPct val="0"/>
        </a:spcBef>
        <a:spcAft>
          <a:spcPct val="0"/>
        </a:spcAft>
        <a:defRPr sz="3200">
          <a:solidFill>
            <a:srgbClr val="001E62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l" defTabSz="609585" rtl="0" fontAlgn="base">
        <a:lnSpc>
          <a:spcPts val="3333"/>
        </a:lnSpc>
        <a:spcBef>
          <a:spcPct val="0"/>
        </a:spcBef>
        <a:spcAft>
          <a:spcPct val="0"/>
        </a:spcAft>
        <a:defRPr sz="3200">
          <a:solidFill>
            <a:srgbClr val="001E62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l" defTabSz="609585" rtl="0" fontAlgn="base">
        <a:lnSpc>
          <a:spcPts val="3333"/>
        </a:lnSpc>
        <a:spcBef>
          <a:spcPct val="0"/>
        </a:spcBef>
        <a:spcAft>
          <a:spcPct val="0"/>
        </a:spcAft>
        <a:defRPr sz="3200">
          <a:solidFill>
            <a:srgbClr val="001E6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0" fontAlgn="base" hangingPunct="0">
        <a:spcBef>
          <a:spcPts val="0"/>
        </a:spcBef>
        <a:spcAft>
          <a:spcPct val="0"/>
        </a:spcAft>
        <a:buFont typeface="Arial" charset="0"/>
        <a:buChar char="•"/>
        <a:defRPr sz="2400" kern="1200">
          <a:solidFill>
            <a:srgbClr val="404040"/>
          </a:solidFill>
          <a:latin typeface="+mn-lt"/>
          <a:ea typeface="ＭＳ Ｐゴシック" charset="0"/>
          <a:cs typeface="ＭＳ Ｐゴシック" charset="0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404040"/>
          </a:solidFill>
          <a:latin typeface="+mn-lt"/>
          <a:ea typeface="ＭＳ Ｐゴシック" charset="0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33" kern="1200">
          <a:solidFill>
            <a:srgbClr val="404040"/>
          </a:solidFill>
          <a:latin typeface="+mn-lt"/>
          <a:ea typeface="ＭＳ Ｐゴシック" charset="0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67" kern="1200">
          <a:solidFill>
            <a:srgbClr val="404040"/>
          </a:solidFill>
          <a:latin typeface="+mn-lt"/>
          <a:ea typeface="ＭＳ Ｐゴシック" charset="0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404040"/>
          </a:solidFill>
          <a:latin typeface="+mn-lt"/>
          <a:ea typeface="ＭＳ Ｐゴシック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06/05/2025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280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C6A5C79-1A55-4915-A5F0-94A880DD3BE4}"/>
              </a:ext>
            </a:extLst>
          </p:cNvPr>
          <p:cNvSpPr/>
          <p:nvPr/>
        </p:nvSpPr>
        <p:spPr>
          <a:xfrm>
            <a:off x="0" y="3036499"/>
            <a:ext cx="12192000" cy="3068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ottotitolo 3">
            <a:extLst>
              <a:ext uri="{FF2B5EF4-FFF2-40B4-BE49-F238E27FC236}">
                <a16:creationId xmlns:a16="http://schemas.microsoft.com/office/drawing/2014/main" id="{817581B6-F561-40D9-AA0E-B807786200AE}"/>
              </a:ext>
            </a:extLst>
          </p:cNvPr>
          <p:cNvSpPr txBox="1">
            <a:spLocks/>
          </p:cNvSpPr>
          <p:nvPr/>
        </p:nvSpPr>
        <p:spPr>
          <a:xfrm>
            <a:off x="4874522" y="2887133"/>
            <a:ext cx="7410471" cy="32176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457189" indent="-457189" algn="l" defTabSz="609585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90575" indent="-380990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523962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33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2133547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743131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ctr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457189" marR="0" lvl="0" indent="-457189" algn="ctr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it-IT" sz="2800" b="1" i="1" u="none" strike="noStrike" kern="1200" cap="none" spc="0" normalizeH="0" baseline="0" noProof="0" dirty="0">
              <a:ln>
                <a:noFill/>
              </a:ln>
              <a:solidFill>
                <a:srgbClr val="001E62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Centro Dipartimentale di Chirurgia Endocrina e dell’Obesità, U.O.C. Chirurgia Endocrina e Metabolica, Fondazione Policlinico Universitario Agostino Gemelli IRCCS, Roma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5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Direttore Prof. Marco Raffaelli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it-IT" sz="7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BC822F-1CD9-4E24-B030-866D3A99A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74522" cy="6858000"/>
          </a:xfrm>
          <a:prstGeom prst="rect">
            <a:avLst/>
          </a:prstGeom>
        </p:spPr>
      </p:pic>
      <p:sp>
        <p:nvSpPr>
          <p:cNvPr id="11" name="Sottotitolo 3">
            <a:extLst>
              <a:ext uri="{FF2B5EF4-FFF2-40B4-BE49-F238E27FC236}">
                <a16:creationId xmlns:a16="http://schemas.microsoft.com/office/drawing/2014/main" id="{FAECA068-F6F6-4CDC-9999-CCA4F74DA698}"/>
              </a:ext>
            </a:extLst>
          </p:cNvPr>
          <p:cNvSpPr txBox="1">
            <a:spLocks/>
          </p:cNvSpPr>
          <p:nvPr/>
        </p:nvSpPr>
        <p:spPr>
          <a:xfrm>
            <a:off x="5081955" y="-158151"/>
            <a:ext cx="6902611" cy="335280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57189" indent="-457189" algn="l" defTabSz="609585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90575" indent="-380990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523962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33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2133547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743131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457189" marR="0" lvl="0" indent="-457189" algn="ctr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it-IT" sz="2800" b="1" i="1" u="none" strike="noStrike" kern="1200" cap="none" spc="0" normalizeH="0" baseline="0" noProof="0" dirty="0">
              <a:ln>
                <a:noFill/>
              </a:ln>
              <a:solidFill>
                <a:srgbClr val="001E62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3600" b="1" dirty="0">
                <a:solidFill>
                  <a:schemeClr val="tx1"/>
                </a:solidFill>
                <a:latin typeface="Calibri"/>
              </a:rPr>
              <a:t>Analisi dei diversi Robot: Ogni macchina r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acconta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un capitolo dell’innovazione 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Francesco Greco 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it-IT" sz="7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48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E32B2E-7AC7-40DC-B0FA-F6FFDC35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13" y="174297"/>
            <a:ext cx="8778122" cy="51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279F73A-A60C-4291-ABEB-94F9F50B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" y="0"/>
            <a:ext cx="4044250" cy="198582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32E5CF4-85BE-410A-B2DB-ABA8F7F41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3900"/>
            <a:ext cx="2880869" cy="381846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887C9D7-21B0-49E9-8BF5-FA512F65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2273255"/>
            <a:ext cx="2584745" cy="33997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3261996-B9EB-43F6-A5FB-57C409D5D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901" y="74449"/>
            <a:ext cx="5291160" cy="181361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F4715B1-1F18-40CF-B10D-91B873F0A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0" y="2063900"/>
            <a:ext cx="6572250" cy="48577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54C0CD7-7101-47A3-AC7D-5A8705C21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588" y="2549675"/>
            <a:ext cx="5540482" cy="36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68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7AB1DE2-1CE8-4860-93B7-E299491EB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24118" cy="35729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41DD666-D733-47F6-9918-ACD60EFAF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59267"/>
            <a:ext cx="6124118" cy="56642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F8E3C61-8787-45A8-9C43-72E76CA8E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2997"/>
            <a:ext cx="6197600" cy="19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94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A picture containing road, indoor, holding, person&#10;&#10;Description automatically generated">
            <a:extLst>
              <a:ext uri="{FF2B5EF4-FFF2-40B4-BE49-F238E27FC236}">
                <a16:creationId xmlns:a16="http://schemas.microsoft.com/office/drawing/2014/main" id="{52037CDC-9057-459F-9AAE-6CF92CC4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71412" cy="6197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DB1279-B3EB-4C44-BC92-1ED961BD4E50}"/>
              </a:ext>
            </a:extLst>
          </p:cNvPr>
          <p:cNvSpPr txBox="1"/>
          <p:nvPr/>
        </p:nvSpPr>
        <p:spPr>
          <a:xfrm>
            <a:off x="7671412" y="282644"/>
            <a:ext cx="43344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F377F"/>
                </a:solidFill>
              </a:rPr>
              <a:t>Console aperta (display HD-3D </a:t>
            </a:r>
            <a:r>
              <a:rPr lang="it-IT" sz="2000" dirty="0" err="1">
                <a:solidFill>
                  <a:srgbClr val="0F377F"/>
                </a:solidFill>
              </a:rPr>
              <a:t>widescreen</a:t>
            </a:r>
            <a:r>
              <a:rPr lang="it-IT" sz="2000" dirty="0">
                <a:solidFill>
                  <a:srgbClr val="0F377F"/>
                </a:solidFill>
              </a:rPr>
              <a:t> da 32 pollici con occhiali dedicati)</a:t>
            </a:r>
          </a:p>
          <a:p>
            <a:pPr algn="ctr"/>
            <a:endParaRPr lang="it-IT" sz="2000" dirty="0">
              <a:solidFill>
                <a:srgbClr val="0F377F"/>
              </a:solidFill>
            </a:endParaRPr>
          </a:p>
          <a:p>
            <a:pPr algn="ctr"/>
            <a:r>
              <a:rPr lang="it-IT" sz="2000" dirty="0">
                <a:solidFill>
                  <a:srgbClr val="0F377F"/>
                </a:solidFill>
              </a:rPr>
              <a:t>Quattro carrelli porta-braccio indipendenti</a:t>
            </a:r>
          </a:p>
          <a:p>
            <a:pPr algn="ctr"/>
            <a:endParaRPr lang="it-IT" sz="2000" dirty="0">
              <a:solidFill>
                <a:srgbClr val="0F377F"/>
              </a:solidFill>
            </a:endParaRPr>
          </a:p>
          <a:p>
            <a:pPr algn="ctr"/>
            <a:r>
              <a:rPr lang="it-IT" sz="2000" dirty="0">
                <a:solidFill>
                  <a:srgbClr val="0F377F"/>
                </a:solidFill>
              </a:rPr>
              <a:t>Impugnature che simulano l'impugnatura a pistola</a:t>
            </a:r>
          </a:p>
          <a:p>
            <a:pPr algn="ctr"/>
            <a:endParaRPr lang="it-IT" sz="2000" dirty="0">
              <a:solidFill>
                <a:srgbClr val="0F377F"/>
              </a:solidFill>
            </a:endParaRPr>
          </a:p>
          <a:p>
            <a:pPr algn="ctr"/>
            <a:r>
              <a:rPr lang="it-IT" sz="2000" dirty="0">
                <a:solidFill>
                  <a:srgbClr val="0F377F"/>
                </a:solidFill>
              </a:rPr>
              <a:t>Pannello a pedale per il controllo della telecamera, delle fonti di energia e del braccio di riserva</a:t>
            </a:r>
          </a:p>
          <a:p>
            <a:pPr algn="ctr"/>
            <a:endParaRPr lang="it-IT" sz="2000" dirty="0">
              <a:solidFill>
                <a:srgbClr val="0F377F"/>
              </a:solidFill>
            </a:endParaRPr>
          </a:p>
          <a:p>
            <a:pPr algn="ctr"/>
            <a:endParaRPr lang="it-IT" sz="2000" dirty="0">
              <a:solidFill>
                <a:srgbClr val="0F377F"/>
              </a:solidFill>
            </a:endParaRPr>
          </a:p>
          <a:p>
            <a:pPr algn="ctr"/>
            <a:r>
              <a:rPr lang="it-IT" sz="2000" dirty="0">
                <a:solidFill>
                  <a:srgbClr val="0F377F"/>
                </a:solidFill>
              </a:rPr>
              <a:t>Una Karl </a:t>
            </a:r>
            <a:r>
              <a:rPr lang="it-IT" sz="2000" dirty="0" err="1">
                <a:solidFill>
                  <a:srgbClr val="0F377F"/>
                </a:solidFill>
              </a:rPr>
              <a:t>Storz</a:t>
            </a:r>
            <a:r>
              <a:rPr lang="it-IT" sz="2000" dirty="0">
                <a:solidFill>
                  <a:srgbClr val="0F377F"/>
                </a:solidFill>
              </a:rPr>
              <a:t> 3D </a:t>
            </a:r>
            <a:r>
              <a:rPr lang="it-IT" sz="2000" dirty="0" err="1">
                <a:solidFill>
                  <a:srgbClr val="0F377F"/>
                </a:solidFill>
              </a:rPr>
              <a:t>Tipcam</a:t>
            </a:r>
            <a:r>
              <a:rPr lang="it-IT" sz="2000" dirty="0">
                <a:solidFill>
                  <a:srgbClr val="0F377F"/>
                </a:solidFill>
              </a:rPr>
              <a:t> S™ racchiusa in un adattatore robotico fornisce la visione endoscopica</a:t>
            </a:r>
          </a:p>
        </p:txBody>
      </p:sp>
    </p:spTree>
    <p:extLst>
      <p:ext uri="{BB962C8B-B14F-4D97-AF65-F5344CB8AC3E}">
        <p14:creationId xmlns:p14="http://schemas.microsoft.com/office/powerpoint/2010/main" val="374339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>
            <a:extLst>
              <a:ext uri="{FF2B5EF4-FFF2-40B4-BE49-F238E27FC236}">
                <a16:creationId xmlns:a16="http://schemas.microsoft.com/office/drawing/2014/main" id="{8C074E0E-8A19-4226-8817-7046B5DB48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14005"/>
          <a:stretch/>
        </p:blipFill>
        <p:spPr>
          <a:xfrm>
            <a:off x="7415160" y="1103120"/>
            <a:ext cx="4572000" cy="4572000"/>
          </a:xfrm>
          <a:prstGeom prst="ellipse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9574EC20-2529-491D-BC9B-ACB08067503F}"/>
              </a:ext>
            </a:extLst>
          </p:cNvPr>
          <p:cNvSpPr txBox="1"/>
          <p:nvPr/>
        </p:nvSpPr>
        <p:spPr>
          <a:xfrm>
            <a:off x="593661" y="1258198"/>
            <a:ext cx="62813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000" dirty="0">
              <a:solidFill>
                <a:srgbClr val="140F4B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  <a:p>
            <a:pPr algn="l"/>
            <a:r>
              <a:rPr lang="it-IT" sz="2000" dirty="0">
                <a:solidFill>
                  <a:srgbClr val="140F4B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Il design modulare consente ai chirurghi di scegliere l'approccio chirurgico più adatto a ciascun paziente:</a:t>
            </a:r>
          </a:p>
          <a:p>
            <a:pPr algn="l"/>
            <a:endParaRPr lang="it-IT" sz="2000" dirty="0">
              <a:solidFill>
                <a:srgbClr val="140F4B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  <a:p>
            <a:pPr algn="l"/>
            <a:r>
              <a:rPr lang="it-IT" sz="2000" dirty="0">
                <a:solidFill>
                  <a:srgbClr val="140F4B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Configurazioni a tre e quattro bracci per la chirurgia robotica</a:t>
            </a:r>
          </a:p>
          <a:p>
            <a:pPr algn="l"/>
            <a:endParaRPr lang="it-IT" sz="2000" dirty="0">
              <a:solidFill>
                <a:srgbClr val="140F4B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  <a:p>
            <a:pPr algn="l"/>
            <a:r>
              <a:rPr lang="it-IT" sz="2000" dirty="0">
                <a:solidFill>
                  <a:srgbClr val="140F4B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Configurazione a un braccio per supportare le procedure laparoscopiche standard</a:t>
            </a:r>
          </a:p>
          <a:p>
            <a:pPr algn="l"/>
            <a:endParaRPr lang="it-IT" sz="2000" dirty="0">
              <a:solidFill>
                <a:srgbClr val="140F4B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  <a:p>
            <a:pPr algn="l"/>
            <a:r>
              <a:rPr lang="it-IT" sz="2000" dirty="0">
                <a:solidFill>
                  <a:srgbClr val="140F4B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Ogni braccio robotico è indipendente ed estensibile grazie a 6 diverse articolazioni.</a:t>
            </a:r>
            <a:endParaRPr lang="en-US" sz="2000" dirty="0">
              <a:solidFill>
                <a:srgbClr val="140F4B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181F7A95-77DB-42FD-9561-D243A6A56B59}"/>
              </a:ext>
            </a:extLst>
          </p:cNvPr>
          <p:cNvSpPr txBox="1">
            <a:spLocks/>
          </p:cNvSpPr>
          <p:nvPr/>
        </p:nvSpPr>
        <p:spPr>
          <a:xfrm>
            <a:off x="593661" y="97584"/>
            <a:ext cx="11002363" cy="6553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600" dirty="0" err="1"/>
              <a:t>Introducing</a:t>
            </a:r>
            <a:r>
              <a:rPr lang="it-IT" sz="3600" dirty="0"/>
              <a:t> </a:t>
            </a:r>
            <a:r>
              <a:rPr lang="it-IT" sz="3600" dirty="0" err="1"/>
              <a:t>Hugo</a:t>
            </a:r>
            <a:r>
              <a:rPr lang="it-IT" sz="3600" baseline="30000" dirty="0" err="1"/>
              <a:t>TM</a:t>
            </a:r>
            <a:r>
              <a:rPr lang="it-IT" sz="3600" baseline="30000" dirty="0"/>
              <a:t> </a:t>
            </a:r>
            <a:r>
              <a:rPr lang="it-IT" sz="3600" dirty="0"/>
              <a:t>– A new era in </a:t>
            </a:r>
            <a:r>
              <a:rPr lang="it-IT" sz="3600" dirty="0" err="1"/>
              <a:t>robotic-assisted</a:t>
            </a:r>
            <a:r>
              <a:rPr lang="it-IT" sz="3600" dirty="0"/>
              <a:t> surgery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4349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289F434D-1F64-4D96-83C7-A12539629CD0}"/>
              </a:ext>
            </a:extLst>
          </p:cNvPr>
          <p:cNvSpPr txBox="1"/>
          <p:nvPr/>
        </p:nvSpPr>
        <p:spPr>
          <a:xfrm>
            <a:off x="593661" y="1165065"/>
            <a:ext cx="628135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</a:rPr>
              <a:t>Console chirurgica Hugo™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</a:rPr>
              <a:t>La console aperta semplifica la comunicazione tra l'équipe chirurgica e massimizza il comfort, offrendo al contempo: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</a:rPr>
              <a:t>Schermo panoramico da 32 pollici - Visione 3D HD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</a:rPr>
              <a:t>Controller ergonomici e un pannello a pedale per controllare la telecamera, le fonti di energia e il braccio di riserva.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</a:rPr>
              <a:t>Adattabilità alle preferenze di ogni chirurgo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</a:rPr>
              <a:t>Compatibilità con il simulatore di attività Hugo™ per la formazione virtuale</a:t>
            </a:r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CDA78B96-4995-4DC1-8663-AE62D209BF0D}"/>
              </a:ext>
            </a:extLst>
          </p:cNvPr>
          <p:cNvSpPr txBox="1">
            <a:spLocks/>
          </p:cNvSpPr>
          <p:nvPr/>
        </p:nvSpPr>
        <p:spPr>
          <a:xfrm>
            <a:off x="593661" y="53705"/>
            <a:ext cx="11002363" cy="6553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600" dirty="0" err="1"/>
              <a:t>Introducing</a:t>
            </a:r>
            <a:r>
              <a:rPr lang="it-IT" sz="3600" dirty="0"/>
              <a:t> </a:t>
            </a:r>
            <a:r>
              <a:rPr lang="it-IT" sz="3600" dirty="0" err="1"/>
              <a:t>Hugo</a:t>
            </a:r>
            <a:r>
              <a:rPr lang="it-IT" sz="3600" baseline="30000" dirty="0" err="1"/>
              <a:t>TM</a:t>
            </a:r>
            <a:r>
              <a:rPr lang="it-IT" sz="3600" baseline="30000" dirty="0"/>
              <a:t> </a:t>
            </a:r>
            <a:r>
              <a:rPr lang="it-IT" sz="3600" dirty="0"/>
              <a:t>– A new era in </a:t>
            </a:r>
            <a:r>
              <a:rPr lang="it-IT" sz="3600" dirty="0" err="1"/>
              <a:t>robotic-assisted</a:t>
            </a:r>
            <a:r>
              <a:rPr lang="it-IT" sz="3600" dirty="0"/>
              <a:t> surgery</a:t>
            </a:r>
            <a:br>
              <a:rPr lang="it-IT" dirty="0"/>
            </a:br>
            <a:endParaRPr lang="it-IT" dirty="0"/>
          </a:p>
        </p:txBody>
      </p:sp>
      <p:pic>
        <p:nvPicPr>
          <p:cNvPr id="4" name="Picture 6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66F4461F-95A6-4375-928F-08D1D622F4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897800" y="571111"/>
            <a:ext cx="3125704" cy="2312655"/>
          </a:xfrm>
          <a:prstGeom prst="ellipse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DCBF7DE-FF9D-431E-97E6-289A9F3719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6846" y="2928963"/>
            <a:ext cx="2455405" cy="1715651"/>
          </a:xfrm>
          <a:prstGeom prst="rect">
            <a:avLst/>
          </a:prstGeom>
        </p:spPr>
      </p:pic>
      <p:pic>
        <p:nvPicPr>
          <p:cNvPr id="6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FA5F381-6F42-4D8C-8D16-CEC316D891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44" y="4689811"/>
            <a:ext cx="3226883" cy="215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60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977F5B67-DCC4-4F2A-96AB-EBC9391A263B}"/>
              </a:ext>
            </a:extLst>
          </p:cNvPr>
          <p:cNvSpPr txBox="1"/>
          <p:nvPr/>
        </p:nvSpPr>
        <p:spPr>
          <a:xfrm>
            <a:off x="593661" y="1214388"/>
            <a:ext cx="676890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dirty="0">
                <a:solidFill>
                  <a:srgbClr val="555555"/>
                </a:solidFill>
                <a:latin typeface="+mj-lt"/>
              </a:rPr>
              <a:t>Torre Hugo™</a:t>
            </a:r>
          </a:p>
          <a:p>
            <a:pPr algn="l"/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algn="l"/>
            <a:r>
              <a:rPr lang="it-IT" sz="2000" dirty="0">
                <a:solidFill>
                  <a:srgbClr val="555555"/>
                </a:solidFill>
                <a:latin typeface="+mj-lt"/>
              </a:rPr>
              <a:t>Dotata di KARL STORZ™ TIPCAM S 3D, la torre Hugo™ RAS offre:</a:t>
            </a:r>
          </a:p>
          <a:p>
            <a:pPr algn="l"/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algn="l"/>
            <a:r>
              <a:rPr lang="it-IT" sz="2000" dirty="0">
                <a:solidFill>
                  <a:srgbClr val="555555"/>
                </a:solidFill>
                <a:latin typeface="+mj-lt"/>
              </a:rPr>
              <a:t>Endoscopio 3D HD posizionabile su qualsiasi braccio robotico</a:t>
            </a:r>
          </a:p>
          <a:p>
            <a:pPr algn="l"/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algn="l"/>
            <a:r>
              <a:rPr lang="it-IT" sz="2000" dirty="0">
                <a:solidFill>
                  <a:srgbClr val="555555"/>
                </a:solidFill>
                <a:latin typeface="+mj-lt"/>
              </a:rPr>
              <a:t>Modalità di miglioramento dell'immagine esclusive per facilitare l'identificazione di strutture critiche</a:t>
            </a:r>
          </a:p>
          <a:p>
            <a:pPr algn="l"/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algn="l"/>
            <a:r>
              <a:rPr lang="it-IT" sz="2000" dirty="0">
                <a:solidFill>
                  <a:srgbClr val="555555"/>
                </a:solidFill>
                <a:latin typeface="+mj-lt"/>
              </a:rPr>
              <a:t>Piattaforma energetica </a:t>
            </a:r>
            <a:r>
              <a:rPr lang="it-IT" sz="2000" dirty="0" err="1">
                <a:solidFill>
                  <a:srgbClr val="555555"/>
                </a:solidFill>
                <a:latin typeface="+mj-lt"/>
              </a:rPr>
              <a:t>Valleylab</a:t>
            </a:r>
            <a:r>
              <a:rPr lang="it-IT" sz="2000" dirty="0">
                <a:solidFill>
                  <a:srgbClr val="555555"/>
                </a:solidFill>
                <a:latin typeface="+mj-lt"/>
              </a:rPr>
              <a:t>™ FT10</a:t>
            </a:r>
          </a:p>
          <a:p>
            <a:pPr algn="l"/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algn="l"/>
            <a:r>
              <a:rPr lang="it-IT" sz="2000" dirty="0">
                <a:solidFill>
                  <a:srgbClr val="555555"/>
                </a:solidFill>
                <a:latin typeface="+mj-lt"/>
              </a:rPr>
              <a:t>Compatibilità con la piattaforma di gestione e analisi video Touch Surgery™ Enterprise</a:t>
            </a:r>
          </a:p>
        </p:txBody>
      </p:sp>
      <p:pic>
        <p:nvPicPr>
          <p:cNvPr id="3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82EE2171-F056-432C-AA4E-1BCEF1B166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548282" y="937617"/>
            <a:ext cx="4572000" cy="4572000"/>
          </a:xfrm>
          <a:prstGeom prst="ellipse">
            <a:avLst/>
          </a:prstGeom>
        </p:spPr>
      </p:pic>
      <p:pic>
        <p:nvPicPr>
          <p:cNvPr id="4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18EA742A-A6A7-4BAA-81F2-FD1E4F1840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700682" y="1090017"/>
            <a:ext cx="4572000" cy="4572000"/>
          </a:xfrm>
          <a:prstGeom prst="ellipse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FD4AEF4C-67DB-43D8-AC82-C065EDDD1A2E}"/>
              </a:ext>
            </a:extLst>
          </p:cNvPr>
          <p:cNvSpPr txBox="1">
            <a:spLocks/>
          </p:cNvSpPr>
          <p:nvPr/>
        </p:nvSpPr>
        <p:spPr>
          <a:xfrm>
            <a:off x="593661" y="249382"/>
            <a:ext cx="11002363" cy="688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600" dirty="0" err="1"/>
              <a:t>Introducing</a:t>
            </a:r>
            <a:r>
              <a:rPr lang="it-IT" sz="3600" dirty="0"/>
              <a:t> </a:t>
            </a:r>
            <a:r>
              <a:rPr lang="it-IT" sz="3600" dirty="0" err="1"/>
              <a:t>Hugo</a:t>
            </a:r>
            <a:r>
              <a:rPr lang="it-IT" sz="3600" baseline="30000" dirty="0" err="1"/>
              <a:t>TM</a:t>
            </a:r>
            <a:r>
              <a:rPr lang="it-IT" sz="3600" baseline="30000" dirty="0"/>
              <a:t> </a:t>
            </a:r>
            <a:r>
              <a:rPr lang="it-IT" sz="3600" dirty="0"/>
              <a:t>– A new era in </a:t>
            </a:r>
            <a:r>
              <a:rPr lang="it-IT" sz="3600" dirty="0" err="1"/>
              <a:t>robotic-assisted</a:t>
            </a:r>
            <a:r>
              <a:rPr lang="it-IT" sz="3600" dirty="0"/>
              <a:t> surgery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5482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dtronic announces contract with Vizient for Touch Surgery™ Enterprise -  Mar 9, 2022">
            <a:extLst>
              <a:ext uri="{FF2B5EF4-FFF2-40B4-BE49-F238E27FC236}">
                <a16:creationId xmlns:a16="http://schemas.microsoft.com/office/drawing/2014/main" id="{238B8410-8CDF-434E-941E-E63C1E5B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78" y="2080124"/>
            <a:ext cx="5203326" cy="288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FDB25131-5552-4A4A-AA7B-F1D1DF0E61B6}"/>
              </a:ext>
            </a:extLst>
          </p:cNvPr>
          <p:cNvSpPr txBox="1"/>
          <p:nvPr/>
        </p:nvSpPr>
        <p:spPr>
          <a:xfrm>
            <a:off x="261154" y="785665"/>
            <a:ext cx="609958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55555"/>
                </a:solidFill>
                <a:latin typeface="+mj-lt"/>
              </a:rPr>
              <a:t>Touch Surgery™ Enterprise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55555"/>
                </a:solidFill>
                <a:latin typeface="+mj-lt"/>
              </a:rPr>
              <a:t>La prima piattaforma di analisi e video chirurgici basata sull'intelligenza artificiale per la sala operatoria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55555"/>
                </a:solidFill>
                <a:latin typeface="+mj-lt"/>
              </a:rPr>
              <a:t>Carica automaticamente i video chirurgici senza bisogno di chiavette USB, DVD o unità crittografate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55555"/>
                </a:solidFill>
                <a:latin typeface="+mj-lt"/>
              </a:rPr>
              <a:t>Compatibile con la maggior parte dei sistemi robotici laparoscopici o chirurgici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55555"/>
                </a:solidFill>
                <a:latin typeface="+mj-lt"/>
              </a:rPr>
              <a:t>La tecnologia proprietaria </a:t>
            </a:r>
            <a:r>
              <a:rPr lang="it-IT" sz="2000" dirty="0" err="1">
                <a:solidFill>
                  <a:srgbClr val="555555"/>
                </a:solidFill>
                <a:latin typeface="+mj-lt"/>
              </a:rPr>
              <a:t>RedactOR</a:t>
            </a:r>
            <a:r>
              <a:rPr lang="it-IT" sz="2000" dirty="0">
                <a:solidFill>
                  <a:srgbClr val="555555"/>
                </a:solidFill>
                <a:latin typeface="+mj-lt"/>
              </a:rPr>
              <a:t>™ offusca automaticamente i video all'esterno del corpo, preservando la privacy di pazienti e personale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555555"/>
              </a:solidFill>
              <a:latin typeface="+mj-lt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555555"/>
                </a:solidFill>
                <a:latin typeface="+mj-lt"/>
              </a:rPr>
              <a:t>Aggiungi annotazioni durante o dopo l'intervento chirurgico per creare una cartella clinica completa</a:t>
            </a:r>
            <a:endParaRPr lang="en-US" sz="2000" dirty="0">
              <a:solidFill>
                <a:srgbClr val="555555"/>
              </a:solidFill>
              <a:latin typeface="+mj-lt"/>
            </a:endParaRPr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6EC2576E-1995-4C01-A340-42C3133A0A87}"/>
              </a:ext>
            </a:extLst>
          </p:cNvPr>
          <p:cNvSpPr txBox="1">
            <a:spLocks/>
          </p:cNvSpPr>
          <p:nvPr/>
        </p:nvSpPr>
        <p:spPr>
          <a:xfrm>
            <a:off x="408935" y="153002"/>
            <a:ext cx="11002363" cy="6553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600" dirty="0" err="1"/>
              <a:t>Introducing</a:t>
            </a:r>
            <a:r>
              <a:rPr lang="it-IT" sz="3600" dirty="0"/>
              <a:t> </a:t>
            </a:r>
            <a:r>
              <a:rPr lang="it-IT" sz="3600" dirty="0" err="1"/>
              <a:t>Hugo</a:t>
            </a:r>
            <a:r>
              <a:rPr lang="it-IT" sz="3600" baseline="30000" dirty="0" err="1"/>
              <a:t>TM</a:t>
            </a:r>
            <a:r>
              <a:rPr lang="it-IT" sz="3600" baseline="30000" dirty="0"/>
              <a:t> </a:t>
            </a:r>
            <a:r>
              <a:rPr lang="it-IT" sz="3600" dirty="0"/>
              <a:t>– A new era in </a:t>
            </a:r>
            <a:r>
              <a:rPr lang="it-IT" sz="3600" dirty="0" err="1"/>
              <a:t>robotic-assisted</a:t>
            </a:r>
            <a:r>
              <a:rPr lang="it-IT" sz="3600" dirty="0"/>
              <a:t> surgery</a:t>
            </a:r>
            <a:br>
              <a:rPr lang="it-IT" sz="3600" dirty="0"/>
            </a:b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862462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BD69461-0BBD-4518-9E37-3C1ED36C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65" y="1426384"/>
            <a:ext cx="6954853" cy="4254816"/>
          </a:xfrm>
          <a:prstGeom prst="rect">
            <a:avLst/>
          </a:prstGeom>
        </p:spPr>
      </p:pic>
      <p:sp>
        <p:nvSpPr>
          <p:cNvPr id="3" name="Rettangolo 12">
            <a:extLst>
              <a:ext uri="{FF2B5EF4-FFF2-40B4-BE49-F238E27FC236}">
                <a16:creationId xmlns:a16="http://schemas.microsoft.com/office/drawing/2014/main" id="{B88BAA33-2A92-4AF9-B72A-5EC668B5B56D}"/>
              </a:ext>
            </a:extLst>
          </p:cNvPr>
          <p:cNvSpPr/>
          <p:nvPr/>
        </p:nvSpPr>
        <p:spPr>
          <a:xfrm>
            <a:off x="593661" y="973601"/>
            <a:ext cx="83172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/>
            <a:r>
              <a:rPr lang="en-US" sz="1500" dirty="0">
                <a:latin typeface="Avenir Next World "/>
                <a:ea typeface="ＭＳ Ｐゴシック" charset="0"/>
                <a:cs typeface="Avenir Next World Demi" panose="020B0703020202020204" pitchFamily="34" charset="0"/>
              </a:rPr>
              <a:t>From January 2023 to March 2023, we performed </a:t>
            </a:r>
            <a:r>
              <a:rPr lang="en-US" sz="1500" dirty="0">
                <a:latin typeface="Avenir Next World Demi" panose="020B0703020202020204" pitchFamily="34" charset="0"/>
                <a:ea typeface="ＭＳ Ｐゴシック" charset="0"/>
                <a:cs typeface="Avenir Next World Demi" panose="020B0703020202020204" pitchFamily="34" charset="0"/>
              </a:rPr>
              <a:t>10 Gastric Bypass: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611E7E9-4F18-443A-AAF2-2D7E0088A10D}"/>
              </a:ext>
            </a:extLst>
          </p:cNvPr>
          <p:cNvSpPr txBox="1">
            <a:spLocks/>
          </p:cNvSpPr>
          <p:nvPr/>
        </p:nvSpPr>
        <p:spPr>
          <a:xfrm>
            <a:off x="593661" y="364687"/>
            <a:ext cx="11002363" cy="3321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333">
                <a:solidFill>
                  <a:schemeClr val="tx1"/>
                </a:solidFill>
              </a:rPr>
              <a:t>Early Experience and Results with the Hugo™ RAS Platform</a:t>
            </a:r>
            <a:endParaRPr lang="en-US" sz="2333" dirty="0">
              <a:solidFill>
                <a:schemeClr val="tx1"/>
              </a:solidFill>
            </a:endParaRPr>
          </a:p>
        </p:txBody>
      </p:sp>
      <p:sp>
        <p:nvSpPr>
          <p:cNvPr id="6" name="Parentesi graffa chiusa 13">
            <a:extLst>
              <a:ext uri="{FF2B5EF4-FFF2-40B4-BE49-F238E27FC236}">
                <a16:creationId xmlns:a16="http://schemas.microsoft.com/office/drawing/2014/main" id="{3BA537AC-5342-41BF-9775-7CD9A068C598}"/>
              </a:ext>
            </a:extLst>
          </p:cNvPr>
          <p:cNvSpPr/>
          <p:nvPr/>
        </p:nvSpPr>
        <p:spPr>
          <a:xfrm rot="16200000">
            <a:off x="5617811" y="1241666"/>
            <a:ext cx="194382" cy="1750537"/>
          </a:xfrm>
          <a:prstGeom prst="rightBrace">
            <a:avLst>
              <a:gd name="adj1" fmla="val 8333"/>
              <a:gd name="adj2" fmla="val 51583"/>
            </a:avLst>
          </a:prstGeom>
          <a:ln w="190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500" dirty="0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69E90DE9-363B-4E29-89B4-83C9010FD9FC}"/>
              </a:ext>
            </a:extLst>
          </p:cNvPr>
          <p:cNvCxnSpPr>
            <a:cxnSpLocks/>
          </p:cNvCxnSpPr>
          <p:nvPr/>
        </p:nvCxnSpPr>
        <p:spPr>
          <a:xfrm>
            <a:off x="6563340" y="2152516"/>
            <a:ext cx="2413323" cy="0"/>
          </a:xfrm>
          <a:prstGeom prst="line">
            <a:avLst/>
          </a:prstGeom>
          <a:noFill/>
          <a:ln w="31750" cap="rnd" cmpd="sng" algn="ctr">
            <a:solidFill>
              <a:schemeClr val="tx2"/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asellaDiTesto 20">
            <a:extLst>
              <a:ext uri="{FF2B5EF4-FFF2-40B4-BE49-F238E27FC236}">
                <a16:creationId xmlns:a16="http://schemas.microsoft.com/office/drawing/2014/main" id="{353D9F00-D89A-458F-8699-BF8504F8183B}"/>
              </a:ext>
            </a:extLst>
          </p:cNvPr>
          <p:cNvSpPr txBox="1"/>
          <p:nvPr/>
        </p:nvSpPr>
        <p:spPr>
          <a:xfrm>
            <a:off x="9082099" y="1910494"/>
            <a:ext cx="1523318" cy="484044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algn="ctr"/>
            <a:r>
              <a:rPr lang="it-IT" sz="1667" dirty="0"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Break point!</a:t>
            </a:r>
          </a:p>
          <a:p>
            <a:pPr algn="ctr"/>
            <a:r>
              <a:rPr lang="it-IT" sz="1667" dirty="0"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4-7 </a:t>
            </a:r>
            <a:r>
              <a:rPr lang="it-IT" sz="1667" dirty="0" err="1">
                <a:latin typeface="Avenir Next World Demi" panose="020B0703020202020204" pitchFamily="34" charset="0"/>
                <a:cs typeface="Avenir Next World Demi" panose="020B0703020202020204" pitchFamily="34" charset="0"/>
              </a:rPr>
              <a:t>cases</a:t>
            </a:r>
            <a:endParaRPr lang="it-IT" sz="1667" dirty="0">
              <a:latin typeface="Avenir Next World Demi" panose="020B0703020202020204" pitchFamily="34" charset="0"/>
              <a:cs typeface="Avenir Next World Demi" panose="020B07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95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B163229-981C-43A8-8DF4-4B467AE8B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7" y="852227"/>
            <a:ext cx="6667500" cy="38004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019D6A4-9078-48AD-A0C0-9D77F2478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625" y="2036238"/>
            <a:ext cx="5195375" cy="38372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FA6E9C-A8FE-440E-8A57-FD8477FEF3CA}"/>
              </a:ext>
            </a:extLst>
          </p:cNvPr>
          <p:cNvSpPr txBox="1"/>
          <p:nvPr/>
        </p:nvSpPr>
        <p:spPr>
          <a:xfrm>
            <a:off x="2709789" y="205581"/>
            <a:ext cx="6800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Hugo™ RAS System: personal experience</a:t>
            </a:r>
          </a:p>
        </p:txBody>
      </p:sp>
    </p:spTree>
    <p:extLst>
      <p:ext uri="{BB962C8B-B14F-4D97-AF65-F5344CB8AC3E}">
        <p14:creationId xmlns:p14="http://schemas.microsoft.com/office/powerpoint/2010/main" val="302351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8469AC-FA09-493B-9FC5-A57A532AC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2109"/>
            <a:ext cx="9144000" cy="347747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86806D5-0ADD-411D-8F95-CA4ACFA86A40}"/>
              </a:ext>
            </a:extLst>
          </p:cNvPr>
          <p:cNvSpPr/>
          <p:nvPr/>
        </p:nvSpPr>
        <p:spPr>
          <a:xfrm>
            <a:off x="2893898" y="4390073"/>
            <a:ext cx="60824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eaLnBrk="0" hangingPunct="0">
              <a:defRPr/>
            </a:pPr>
            <a:endParaRPr lang="en" sz="2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defTabSz="914377" eaLnBrk="0" hangingPunct="0">
              <a:defRPr/>
            </a:pPr>
            <a:endParaRPr lang="en" sz="2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defTabSz="914377" eaLnBrk="0" hangingPunct="0">
              <a:defRPr/>
            </a:pPr>
            <a:endParaRPr lang="en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377" eaLnBrk="0" hangingPunct="0">
              <a:defRPr/>
            </a:pPr>
            <a:r>
              <a:rPr lang="en" sz="20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99.3% </a:t>
            </a:r>
            <a:r>
              <a:rPr lang="en" sz="2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of all operations were performed </a:t>
            </a:r>
            <a:r>
              <a:rPr lang="en" sz="2000" u="sng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laparoscopically</a:t>
            </a:r>
          </a:p>
          <a:p>
            <a:pPr defTabSz="914377" eaLnBrk="0" hangingPunct="0"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5">
            <a:extLst>
              <a:ext uri="{FF2B5EF4-FFF2-40B4-BE49-F238E27FC236}">
                <a16:creationId xmlns:a16="http://schemas.microsoft.com/office/drawing/2014/main" id="{1467F80A-657A-4ED9-BC76-5D24C1AE3A30}"/>
              </a:ext>
            </a:extLst>
          </p:cNvPr>
          <p:cNvSpPr/>
          <p:nvPr/>
        </p:nvSpPr>
        <p:spPr>
          <a:xfrm>
            <a:off x="1775520" y="5373216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E6ED1720-3EC1-4358-B7E0-287B3F51FC6E}"/>
              </a:ext>
            </a:extLst>
          </p:cNvPr>
          <p:cNvGraphicFramePr>
            <a:graphicFrameLocks/>
          </p:cNvGraphicFramePr>
          <p:nvPr/>
        </p:nvGraphicFramePr>
        <p:xfrm>
          <a:off x="5643126" y="1242227"/>
          <a:ext cx="6348884" cy="3785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Segnaposto contenuto 10">
            <a:extLst>
              <a:ext uri="{FF2B5EF4-FFF2-40B4-BE49-F238E27FC236}">
                <a16:creationId xmlns:a16="http://schemas.microsoft.com/office/drawing/2014/main" id="{7AC263AF-8869-485B-B4C9-3CC4807D7A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815224"/>
              </p:ext>
            </p:extLst>
          </p:nvPr>
        </p:nvGraphicFramePr>
        <p:xfrm>
          <a:off x="944544" y="2006600"/>
          <a:ext cx="4471517" cy="2284046"/>
        </p:xfrm>
        <a:graphic>
          <a:graphicData uri="http://schemas.openxmlformats.org/drawingml/2006/table">
            <a:tbl>
              <a:tblPr/>
              <a:tblGrid>
                <a:gridCol w="1517855">
                  <a:extLst>
                    <a:ext uri="{9D8B030D-6E8A-4147-A177-3AD203B41FA5}">
                      <a16:colId xmlns:a16="http://schemas.microsoft.com/office/drawing/2014/main" val="1211775655"/>
                    </a:ext>
                  </a:extLst>
                </a:gridCol>
                <a:gridCol w="984554">
                  <a:extLst>
                    <a:ext uri="{9D8B030D-6E8A-4147-A177-3AD203B41FA5}">
                      <a16:colId xmlns:a16="http://schemas.microsoft.com/office/drawing/2014/main" val="1362397482"/>
                    </a:ext>
                  </a:extLst>
                </a:gridCol>
                <a:gridCol w="984554">
                  <a:extLst>
                    <a:ext uri="{9D8B030D-6E8A-4147-A177-3AD203B41FA5}">
                      <a16:colId xmlns:a16="http://schemas.microsoft.com/office/drawing/2014/main" val="2699655087"/>
                    </a:ext>
                  </a:extLst>
                </a:gridCol>
                <a:gridCol w="984554">
                  <a:extLst>
                    <a:ext uri="{9D8B030D-6E8A-4147-A177-3AD203B41FA5}">
                      <a16:colId xmlns:a16="http://schemas.microsoft.com/office/drawing/2014/main" val="236564777"/>
                    </a:ext>
                  </a:extLst>
                </a:gridCol>
              </a:tblGrid>
              <a:tr h="3581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Surgeon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Bariatric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Urology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650243"/>
                  </a:ext>
                </a:extLst>
              </a:tr>
              <a:tr h="3851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 Raffaelli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225594"/>
                  </a:ext>
                </a:extLst>
              </a:tr>
              <a:tr h="3851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Greco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616982"/>
                  </a:ext>
                </a:extLst>
              </a:tr>
              <a:tr h="3851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Ciccoritti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99751"/>
                  </a:ext>
                </a:extLst>
              </a:tr>
              <a:tr h="3851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Dr. Giustacchini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9851345"/>
                  </a:ext>
                </a:extLst>
              </a:tr>
              <a:tr h="3851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172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03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22" descr="Immagine che contiene Attrezzature mediche, medico, stanza, persona&#10;&#10;Il contenuto generato dall'IA potrebbe non essere corretto.">
            <a:extLst>
              <a:ext uri="{FF2B5EF4-FFF2-40B4-BE49-F238E27FC236}">
                <a16:creationId xmlns:a16="http://schemas.microsoft.com/office/drawing/2014/main" id="{52C08041-F090-4C02-8ED2-4863F2783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34" y="93132"/>
            <a:ext cx="4557182" cy="5647267"/>
          </a:xfrm>
          <a:prstGeom prst="rect">
            <a:avLst/>
          </a:prstGeom>
        </p:spPr>
      </p:pic>
      <p:pic>
        <p:nvPicPr>
          <p:cNvPr id="3" name="Segnaposto contenuto 4" descr="Immagine che contiene testo, diagramma, schizzo, schermata&#10;&#10;Il contenuto generato dall'IA potrebbe non essere corretto.">
            <a:extLst>
              <a:ext uri="{FF2B5EF4-FFF2-40B4-BE49-F238E27FC236}">
                <a16:creationId xmlns:a16="http://schemas.microsoft.com/office/drawing/2014/main" id="{B413E07F-F3CF-44A6-BB39-A629A8157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27" y="93132"/>
            <a:ext cx="3899746" cy="57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83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501B42-6494-4CF2-BE8E-75AFF7A033FD}"/>
              </a:ext>
            </a:extLst>
          </p:cNvPr>
          <p:cNvSpPr txBox="1"/>
          <p:nvPr/>
        </p:nvSpPr>
        <p:spPr>
          <a:xfrm>
            <a:off x="1688968" y="1234833"/>
            <a:ext cx="8814062" cy="46194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RYGB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feasible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Hugo™ RAS Platform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Advantages: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for the surgical team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Suturing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Possibility to adapt position of a single arm in case of collision (!?!)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Disadvantages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Manual docking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hook, energy device, robotic stapler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ameliorate instruments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(Robotic arms dimension – obstacle for anesthesiologists)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C0635C-CDB2-4619-A96F-F3672BF07D4E}"/>
              </a:ext>
            </a:extLst>
          </p:cNvPr>
          <p:cNvSpPr txBox="1">
            <a:spLocks/>
          </p:cNvSpPr>
          <p:nvPr/>
        </p:nvSpPr>
        <p:spPr>
          <a:xfrm>
            <a:off x="0" y="-46960"/>
            <a:ext cx="12192000" cy="479683"/>
          </a:xfrm>
          <a:prstGeom prst="rect">
            <a:avLst/>
          </a:prstGeom>
          <a:solidFill>
            <a:srgbClr val="2AAFE5"/>
          </a:solidFill>
          <a:ln w="50800">
            <a:noFill/>
          </a:ln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3891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HUGO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TM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RAS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69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7D9873-6105-4E3D-A835-9FFA1F4DF953}"/>
              </a:ext>
            </a:extLst>
          </p:cNvPr>
          <p:cNvSpPr txBox="1"/>
          <p:nvPr/>
        </p:nvSpPr>
        <p:spPr>
          <a:xfrm>
            <a:off x="1548847" y="1432892"/>
            <a:ext cx="7976153" cy="3590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333" dirty="0">
                <a:solidFill>
                  <a:schemeClr val="tx2"/>
                </a:solidFill>
              </a:rPr>
              <a:t>Energy </a:t>
            </a:r>
            <a:r>
              <a:rPr lang="it-IT" sz="2333" dirty="0" err="1">
                <a:solidFill>
                  <a:schemeClr val="tx2"/>
                </a:solidFill>
              </a:rPr>
              <a:t>based</a:t>
            </a:r>
            <a:r>
              <a:rPr lang="it-IT" sz="2333" dirty="0">
                <a:solidFill>
                  <a:schemeClr val="tx2"/>
                </a:solidFill>
              </a:rPr>
              <a:t> </a:t>
            </a:r>
            <a:r>
              <a:rPr lang="it-IT" sz="2333" dirty="0" err="1">
                <a:solidFill>
                  <a:schemeClr val="tx2"/>
                </a:solidFill>
              </a:rPr>
              <a:t>device</a:t>
            </a:r>
            <a:r>
              <a:rPr lang="it-IT" sz="2333" dirty="0">
                <a:solidFill>
                  <a:schemeClr val="tx2"/>
                </a:solidFill>
              </a:rPr>
              <a:t> – </a:t>
            </a:r>
            <a:r>
              <a:rPr lang="it-IT" sz="2333" dirty="0" err="1">
                <a:solidFill>
                  <a:schemeClr val="tx2"/>
                </a:solidFill>
              </a:rPr>
              <a:t>Ligasure</a:t>
            </a:r>
            <a:r>
              <a:rPr lang="it-IT" sz="2333" dirty="0">
                <a:solidFill>
                  <a:schemeClr val="tx2"/>
                </a:solidFill>
              </a:rPr>
              <a:t> </a:t>
            </a:r>
            <a:r>
              <a:rPr lang="it-IT" sz="1667" dirty="0"/>
              <a:t>(to </a:t>
            </a:r>
            <a:r>
              <a:rPr lang="it-IT" sz="1667" dirty="0" err="1"/>
              <a:t>perform</a:t>
            </a:r>
            <a:r>
              <a:rPr lang="it-IT" sz="1667" dirty="0"/>
              <a:t> more </a:t>
            </a:r>
            <a:r>
              <a:rPr lang="it-IT" sz="1667" dirty="0" err="1"/>
              <a:t>dissection</a:t>
            </a:r>
            <a:r>
              <a:rPr lang="it-IT" sz="1667" dirty="0"/>
              <a:t>, for </a:t>
            </a:r>
            <a:r>
              <a:rPr lang="it-IT" sz="1667" dirty="0" err="1"/>
              <a:t>example</a:t>
            </a:r>
            <a:r>
              <a:rPr lang="it-IT" sz="1667" dirty="0"/>
              <a:t> in SADI-S)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1667" dirty="0"/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1667" dirty="0"/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333" dirty="0">
                <a:solidFill>
                  <a:schemeClr val="tx2"/>
                </a:solidFill>
              </a:rPr>
              <a:t>ICG </a:t>
            </a:r>
            <a:r>
              <a:rPr lang="it-IT" sz="2333" dirty="0" err="1">
                <a:solidFill>
                  <a:schemeClr val="tx2"/>
                </a:solidFill>
              </a:rPr>
              <a:t>fluorescence</a:t>
            </a:r>
            <a:r>
              <a:rPr lang="it-IT" sz="2333" dirty="0">
                <a:solidFill>
                  <a:schemeClr val="tx2"/>
                </a:solidFill>
              </a:rPr>
              <a:t> </a:t>
            </a:r>
            <a:r>
              <a:rPr lang="it-IT" sz="1667" dirty="0"/>
              <a:t>(for </a:t>
            </a:r>
            <a:r>
              <a:rPr lang="it-IT" sz="1667" dirty="0" err="1"/>
              <a:t>vascularization</a:t>
            </a:r>
            <a:r>
              <a:rPr lang="it-IT" sz="1667" dirty="0"/>
              <a:t>)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1667" dirty="0"/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2333" dirty="0">
              <a:solidFill>
                <a:schemeClr val="tx2"/>
              </a:solidFill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333" dirty="0" err="1">
                <a:solidFill>
                  <a:schemeClr val="tx2"/>
                </a:solidFill>
              </a:rPr>
              <a:t>Stapler</a:t>
            </a:r>
            <a:endParaRPr lang="it-IT" sz="2333" dirty="0">
              <a:solidFill>
                <a:schemeClr val="tx2"/>
              </a:solidFill>
            </a:endParaRPr>
          </a:p>
          <a:p>
            <a:pPr algn="l"/>
            <a:endParaRPr lang="it-IT" sz="1667" dirty="0"/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1667" dirty="0"/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it-IT" sz="2333" dirty="0" err="1">
                <a:solidFill>
                  <a:schemeClr val="tx2"/>
                </a:solidFill>
              </a:rPr>
              <a:t>Ergonomic</a:t>
            </a:r>
            <a:r>
              <a:rPr lang="it-IT" sz="2333" dirty="0">
                <a:solidFill>
                  <a:schemeClr val="tx2"/>
                </a:solidFill>
              </a:rPr>
              <a:t> </a:t>
            </a:r>
            <a:r>
              <a:rPr lang="it-IT" sz="2333" dirty="0" err="1">
                <a:solidFill>
                  <a:schemeClr val="tx2"/>
                </a:solidFill>
              </a:rPr>
              <a:t>chair</a:t>
            </a:r>
            <a:endParaRPr lang="it-IT" sz="2333" dirty="0">
              <a:solidFill>
                <a:schemeClr val="tx2"/>
              </a:solidFill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endParaRPr lang="it-IT" sz="1667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1AC1C1C-F89C-44E7-9512-32A67845D7EA}"/>
              </a:ext>
            </a:extLst>
          </p:cNvPr>
          <p:cNvSpPr txBox="1">
            <a:spLocks/>
          </p:cNvSpPr>
          <p:nvPr/>
        </p:nvSpPr>
        <p:spPr>
          <a:xfrm>
            <a:off x="593661" y="364687"/>
            <a:ext cx="11002363" cy="3321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How to Improve the Hugo™ RAS Platform</a:t>
            </a:r>
            <a:endParaRPr lang="en-US" sz="2333" dirty="0">
              <a:solidFill>
                <a:schemeClr val="tx1"/>
              </a:solidFill>
            </a:endParaRPr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C7A2C0A4-45A5-4D26-A606-D6418CC444A8}"/>
              </a:ext>
            </a:extLst>
          </p:cNvPr>
          <p:cNvSpPr/>
          <p:nvPr/>
        </p:nvSpPr>
        <p:spPr>
          <a:xfrm>
            <a:off x="9525000" y="1528976"/>
            <a:ext cx="239730" cy="3147391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667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65FDA9-F7A8-4965-BA2E-D13776616374}"/>
              </a:ext>
            </a:extLst>
          </p:cNvPr>
          <p:cNvSpPr txBox="1"/>
          <p:nvPr/>
        </p:nvSpPr>
        <p:spPr>
          <a:xfrm>
            <a:off x="9899321" y="2948783"/>
            <a:ext cx="180017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IT" sz="2000" b="1" dirty="0">
                <a:solidFill>
                  <a:schemeClr val="tx2"/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77877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B42D8D-FD0D-40E7-BAC2-CCDD6C431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701791-F363-47B2-B27A-83C49557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22533" cy="342814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239596D-3EA0-4918-BE4C-5F4392BFB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3428147"/>
            <a:ext cx="8572715" cy="328337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F6C2D4-9796-4D78-ACCC-6014ACF3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1" y="146482"/>
            <a:ext cx="5283200" cy="29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5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E7D739B-4052-47B4-9224-724CECA2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411"/>
            <a:ext cx="12098867" cy="3417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DCFB27-2191-4C36-ADA6-0ECFF1552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3" y="3428999"/>
            <a:ext cx="2168851" cy="3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94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FF12AAE-9691-47FE-AA4D-43E41F605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466" y="-1"/>
            <a:ext cx="6409267" cy="3591429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69592D-9040-4907-8BD8-0C9814F9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E494E1-9192-449C-A53D-3E7F1249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3D34B-0B36-4DC3-A731-44C20114BA68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BBDF610-51DF-4460-9D63-1182B1439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50542" cy="35914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AE29781-B005-4C43-AA29-5688909E1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533" y="3626856"/>
            <a:ext cx="3432123" cy="326657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E04DF73-1531-4EC5-AB97-B17084D3B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4" y="3591428"/>
            <a:ext cx="3009939" cy="32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21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76F3FF-7981-4D76-921D-A5A680EF5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120034-9EDD-44E7-9B62-26462246F8BF}" type="datetime1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5753AC-0F33-4B0F-809C-67320978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56FC69-182A-4B88-BCD8-EA24CA78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3D34B-0B36-4DC3-A731-44C20114BA68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7F3A244-0A77-4334-9D62-B5F0430A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97600" cy="53424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3891E5B-F80A-41FA-B9F5-F69AC2B6D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62427"/>
            <a:ext cx="5841999" cy="528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9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61EEEF-1567-40A0-9CE0-CE83C477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803C9E-66C0-45FF-8E0C-7D15651C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3D34B-0B36-4DC3-A731-44C20114BA68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9550F46-0F44-4C86-927E-CC2C23375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36668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8F6398F-7655-4FA6-9C04-BA5C43F33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8" y="3697785"/>
            <a:ext cx="12108872" cy="31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03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5A7056-2160-4399-BBF3-EFB6E616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407B46-D773-43BE-9B39-583DE21796FB}" type="datetime1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2374DC-8272-4341-9029-EF20CC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F30E1E-1CDD-455A-A201-DE5EE8E5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3D34B-0B36-4DC3-A731-44C20114BA68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8DBCC85-28CE-4314-9ECE-9679526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3429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3A53A26-3E93-4B81-817B-15CEFDECE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429000"/>
            <a:ext cx="12039600" cy="33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5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12B9613-9775-4739-8B06-DE9EC9B3CAFF}"/>
              </a:ext>
            </a:extLst>
          </p:cNvPr>
          <p:cNvSpPr/>
          <p:nvPr/>
        </p:nvSpPr>
        <p:spPr>
          <a:xfrm>
            <a:off x="911424" y="856719"/>
            <a:ext cx="10369152" cy="501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hangingPunct="0">
              <a:defRPr/>
            </a:pPr>
            <a:r>
              <a:rPr lang="en-US" sz="2667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Advantages</a:t>
            </a:r>
          </a:p>
          <a:p>
            <a:pPr defTabSz="1219170" eaLnBrk="0" hangingPunct="0">
              <a:defRPr/>
            </a:pPr>
            <a:endParaRPr lang="en-US" sz="26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09585" indent="-609585" defTabSz="1219170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Precision</a:t>
            </a:r>
          </a:p>
          <a:p>
            <a:pPr marL="609585" indent="-609585" defTabSz="1219170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/>
                </a:solidFill>
                <a:latin typeface="Arial" pitchFamily="34" charset="0"/>
              </a:rPr>
              <a:t>S</a:t>
            </a:r>
            <a:r>
              <a:rPr lang="en-US" sz="26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urgeon’s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comfort</a:t>
            </a:r>
          </a:p>
          <a:p>
            <a:pPr marL="609585" indent="-609585" defTabSz="1219170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/>
                </a:solidFill>
                <a:latin typeface="Arial" pitchFamily="34" charset="0"/>
              </a:rPr>
              <a:t>L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earning curve</a:t>
            </a:r>
          </a:p>
          <a:p>
            <a:pPr marL="609585" indent="-609585" defTabSz="1219170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Remote Surgery </a:t>
            </a:r>
          </a:p>
          <a:p>
            <a:pPr defTabSz="1219170" eaLnBrk="0" hangingPunct="0">
              <a:defRPr/>
            </a:pPr>
            <a:endParaRPr lang="en-US" sz="26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eaLnBrk="0" hangingPunct="0">
              <a:defRPr/>
            </a:pPr>
            <a:r>
              <a:rPr lang="en-US" sz="2667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Disadvantages</a:t>
            </a:r>
          </a:p>
          <a:p>
            <a:pPr defTabSz="1219170" eaLnBrk="0" hangingPunct="0">
              <a:defRPr/>
            </a:pPr>
            <a:endParaRPr lang="en-US" sz="26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189" indent="-457189" defTabSz="1219170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Costs</a:t>
            </a:r>
          </a:p>
          <a:p>
            <a:pPr marL="457189" indent="-457189" defTabSz="1219170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Operative time</a:t>
            </a:r>
          </a:p>
          <a:p>
            <a:pPr marL="457189" indent="-457189" defTabSz="1219170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Training</a:t>
            </a:r>
          </a:p>
        </p:txBody>
      </p:sp>
      <p:sp>
        <p:nvSpPr>
          <p:cNvPr id="3" name="Down Arrow 4">
            <a:extLst>
              <a:ext uri="{FF2B5EF4-FFF2-40B4-BE49-F238E27FC236}">
                <a16:creationId xmlns:a16="http://schemas.microsoft.com/office/drawing/2014/main" id="{1A93F062-EAE2-4C64-A75E-CECE0DC44BE0}"/>
              </a:ext>
            </a:extLst>
          </p:cNvPr>
          <p:cNvSpPr/>
          <p:nvPr/>
        </p:nvSpPr>
        <p:spPr>
          <a:xfrm rot="10800000">
            <a:off x="5327915" y="1749471"/>
            <a:ext cx="672075" cy="153617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593A76DA-0511-49F4-B861-4BB32601DE26}"/>
              </a:ext>
            </a:extLst>
          </p:cNvPr>
          <p:cNvSpPr/>
          <p:nvPr/>
        </p:nvSpPr>
        <p:spPr>
          <a:xfrm>
            <a:off x="5327915" y="4282643"/>
            <a:ext cx="672075" cy="15361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769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F2CD27-BF06-477A-91D2-32F4D3934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E7971F-B7F1-42E5-A7A1-6612BFF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3D34B-0B36-4DC3-A731-44C20114BA68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1872164-1D11-4870-A2B3-D314E1914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6" y="0"/>
            <a:ext cx="10134600" cy="14901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D84F67E-C020-48F2-ACC1-E06CAA616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35400"/>
            <a:ext cx="12031133" cy="3022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6960F93-D737-4177-BCAE-716B98ABB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2333"/>
            <a:ext cx="12192000" cy="27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9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edico, Attrezzature mediche&#10;&#10;Descrizione generata automaticamente">
            <a:extLst>
              <a:ext uri="{FF2B5EF4-FFF2-40B4-BE49-F238E27FC236}">
                <a16:creationId xmlns:a16="http://schemas.microsoft.com/office/drawing/2014/main" id="{8A43F84C-791E-430A-9EED-DB78B7807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745065"/>
            <a:ext cx="6358467" cy="50461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F091778-ED83-47D6-BE52-880DB9A7E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745065"/>
            <a:ext cx="5833533" cy="504613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3CC910E-E12A-43F7-AA19-325D96B738F8}"/>
              </a:ext>
            </a:extLst>
          </p:cNvPr>
          <p:cNvSpPr txBox="1">
            <a:spLocks/>
          </p:cNvSpPr>
          <p:nvPr/>
        </p:nvSpPr>
        <p:spPr>
          <a:xfrm>
            <a:off x="25397" y="37852"/>
            <a:ext cx="6333070" cy="498515"/>
          </a:xfrm>
          <a:prstGeom prst="rect">
            <a:avLst/>
          </a:prstGeom>
          <a:noFill/>
        </p:spPr>
        <p:txBody>
          <a:bodyPr/>
          <a:lstStyle/>
          <a:p>
            <a:pPr algn="ctr" defTabSz="457189">
              <a:defRPr/>
            </a:pPr>
            <a:r>
              <a:rPr lang="it-IT" sz="2667" dirty="0">
                <a:solidFill>
                  <a:srgbClr val="FF0000"/>
                </a:solidFill>
                <a:ea typeface="+mj-ea"/>
                <a:cs typeface="+mj-cs"/>
              </a:rPr>
              <a:t>Bypass gastrico </a:t>
            </a:r>
            <a:r>
              <a:rPr lang="it-IT" sz="2667" dirty="0" err="1">
                <a:solidFill>
                  <a:srgbClr val="FF0000"/>
                </a:solidFill>
                <a:ea typeface="+mj-ea"/>
                <a:cs typeface="+mj-cs"/>
              </a:rPr>
              <a:t>roux</a:t>
            </a:r>
            <a:r>
              <a:rPr lang="it-IT" sz="2667" dirty="0">
                <a:solidFill>
                  <a:srgbClr val="FF0000"/>
                </a:solidFill>
                <a:ea typeface="+mj-ea"/>
                <a:cs typeface="+mj-cs"/>
              </a:rPr>
              <a:t>-en-y robotico (Da Vinci)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1F0170F-7D56-4485-A83C-DB2C163C0B5B}"/>
              </a:ext>
            </a:extLst>
          </p:cNvPr>
          <p:cNvSpPr txBox="1">
            <a:spLocks/>
          </p:cNvSpPr>
          <p:nvPr/>
        </p:nvSpPr>
        <p:spPr>
          <a:xfrm>
            <a:off x="6925733" y="93126"/>
            <a:ext cx="5096947" cy="498516"/>
          </a:xfrm>
          <a:prstGeom prst="rect">
            <a:avLst/>
          </a:prstGeom>
          <a:noFill/>
        </p:spPr>
        <p:txBody>
          <a:bodyPr/>
          <a:lstStyle/>
          <a:p>
            <a:pPr algn="ctr" defTabSz="457189">
              <a:defRPr/>
            </a:pPr>
            <a:r>
              <a:rPr lang="it-IT" sz="2667" dirty="0">
                <a:solidFill>
                  <a:srgbClr val="FF0000"/>
                </a:solidFill>
                <a:ea typeface="+mj-ea"/>
                <a:cs typeface="+mj-cs"/>
              </a:rPr>
              <a:t>SADI-S (Da Vinci)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255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D39FC38-18B5-461E-9285-3E351EE66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871422"/>
              </p:ext>
            </p:extLst>
          </p:nvPr>
        </p:nvGraphicFramePr>
        <p:xfrm>
          <a:off x="767890" y="2459234"/>
          <a:ext cx="10904411" cy="3600620"/>
        </p:xfrm>
        <a:graphic>
          <a:graphicData uri="http://schemas.openxmlformats.org/drawingml/2006/table">
            <a:tbl>
              <a:tblPr firstRow="1" firstCol="1" bandRow="1"/>
              <a:tblGrid>
                <a:gridCol w="5632260">
                  <a:extLst>
                    <a:ext uri="{9D8B030D-6E8A-4147-A177-3AD203B41FA5}">
                      <a16:colId xmlns:a16="http://schemas.microsoft.com/office/drawing/2014/main" val="753303006"/>
                    </a:ext>
                  </a:extLst>
                </a:gridCol>
                <a:gridCol w="1714169">
                  <a:extLst>
                    <a:ext uri="{9D8B030D-6E8A-4147-A177-3AD203B41FA5}">
                      <a16:colId xmlns:a16="http://schemas.microsoft.com/office/drawing/2014/main" val="1692173649"/>
                    </a:ext>
                  </a:extLst>
                </a:gridCol>
                <a:gridCol w="1714169">
                  <a:extLst>
                    <a:ext uri="{9D8B030D-6E8A-4147-A177-3AD203B41FA5}">
                      <a16:colId xmlns:a16="http://schemas.microsoft.com/office/drawing/2014/main" val="3217613791"/>
                    </a:ext>
                  </a:extLst>
                </a:gridCol>
                <a:gridCol w="1843813">
                  <a:extLst>
                    <a:ext uri="{9D8B030D-6E8A-4147-A177-3AD203B41FA5}">
                      <a16:colId xmlns:a16="http://schemas.microsoft.com/office/drawing/2014/main" val="4200135400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 - Intraoperative and postoperative data: DaVinci vs Hugo, Post Match</a:t>
                      </a:r>
                      <a:endParaRPr lang="it-IT" sz="2000" b="1" i="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606103"/>
                  </a:ext>
                </a:extLst>
              </a:tr>
              <a:tr h="6067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DaVinci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 32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Hugo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 32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838206"/>
                  </a:ext>
                </a:extLst>
              </a:tr>
              <a:tr h="537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Operative time, min (mean ± SD)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206.37 ± 69.69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166.56 ± 42.47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0.064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092818"/>
                  </a:ext>
                </a:extLst>
              </a:tr>
              <a:tr h="537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of Robotic Docking, min (mean ± SD)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7.95 ± 0.92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7.35 ± 0.91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0.162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260297"/>
                  </a:ext>
                </a:extLst>
              </a:tr>
              <a:tr h="537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Post-operative ICU (n, %)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0.554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760194"/>
                  </a:ext>
                </a:extLst>
              </a:tr>
              <a:tr h="537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Post-operative hospital stay, days (n, %) (Median, IQR)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(2-7)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(1 – 2)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0.354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901936"/>
                  </a:ext>
                </a:extLst>
              </a:tr>
              <a:tr h="537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Postoperative total complications, (n, %)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0.491</a:t>
                      </a:r>
                      <a:endParaRPr lang="it-IT" sz="2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88144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865F9DF-69ED-44D8-99BD-98157C4D2D60}"/>
              </a:ext>
            </a:extLst>
          </p:cNvPr>
          <p:cNvSpPr txBox="1">
            <a:spLocks/>
          </p:cNvSpPr>
          <p:nvPr/>
        </p:nvSpPr>
        <p:spPr>
          <a:xfrm>
            <a:off x="1712490" y="1425010"/>
            <a:ext cx="9015213" cy="33492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>
                <a:solidFill>
                  <a:schemeClr val="bg2"/>
                </a:solidFill>
                <a:latin typeface="+mj-lt"/>
                <a:ea typeface="+mj-ea"/>
                <a:cs typeface="Avenir Next World" panose="020B0503020202020204" pitchFamily="34" charset="0"/>
              </a:defRPr>
            </a:lvl1pPr>
          </a:lstStyle>
          <a:p>
            <a:pPr algn="ctr"/>
            <a:r>
              <a:rPr lang="en-US" sz="2200" b="1" dirty="0">
                <a:solidFill>
                  <a:srgbClr val="0F377F"/>
                </a:solidFill>
                <a:latin typeface="+mn-lt"/>
              </a:rPr>
              <a:t>Robotic RYGB:  Propensity score match analysis with two different platforms</a:t>
            </a:r>
          </a:p>
          <a:p>
            <a:pPr algn="ctr"/>
            <a:r>
              <a:rPr lang="en-US" sz="2200" b="1" dirty="0">
                <a:solidFill>
                  <a:srgbClr val="0F377F"/>
                </a:solidFill>
                <a:latin typeface="+mn-lt"/>
              </a:rPr>
              <a:t>(Hugo vs Da Vinci)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D4EC4E-C2D0-47CE-AD82-8F2536491AED}"/>
              </a:ext>
            </a:extLst>
          </p:cNvPr>
          <p:cNvSpPr txBox="1">
            <a:spLocks/>
          </p:cNvSpPr>
          <p:nvPr/>
        </p:nvSpPr>
        <p:spPr>
          <a:xfrm>
            <a:off x="0" y="613441"/>
            <a:ext cx="12192000" cy="479683"/>
          </a:xfrm>
          <a:prstGeom prst="rect">
            <a:avLst/>
          </a:prstGeom>
          <a:solidFill>
            <a:srgbClr val="2AAFE5"/>
          </a:solidFill>
          <a:ln w="50800">
            <a:noFill/>
          </a:ln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</a:rPr>
              <a:t>Bariatric Experience with HUGO</a:t>
            </a:r>
            <a:r>
              <a:rPr lang="en-US" sz="2400" b="1" baseline="30000" dirty="0">
                <a:solidFill>
                  <a:schemeClr val="bg1"/>
                </a:solidFill>
              </a:rPr>
              <a:t>TM</a:t>
            </a:r>
            <a:r>
              <a:rPr lang="en-US" sz="2400" b="1" dirty="0">
                <a:solidFill>
                  <a:schemeClr val="bg1"/>
                </a:solidFill>
              </a:rPr>
              <a:t> RAS (Medtronic) – Gemelli Hospital</a:t>
            </a:r>
            <a:endParaRPr lang="en-US" altLang="en-US" sz="2400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667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BB4FA9-E2DB-4C66-A647-38AEBAA7E3E6}"/>
              </a:ext>
            </a:extLst>
          </p:cNvPr>
          <p:cNvSpPr txBox="1"/>
          <p:nvPr/>
        </p:nvSpPr>
        <p:spPr>
          <a:xfrm>
            <a:off x="3652735" y="1063015"/>
            <a:ext cx="489491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INDICAZIONI: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Super-obesi (BMI 50 kg/m²)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Pazienti maschi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Pregressa chirurgia addominale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0AED75-1994-4CB9-B219-4DFB8185A7B2}"/>
              </a:ext>
            </a:extLst>
          </p:cNvPr>
          <p:cNvSpPr txBox="1"/>
          <p:nvPr/>
        </p:nvSpPr>
        <p:spPr>
          <a:xfrm>
            <a:off x="1258822" y="2989923"/>
            <a:ext cx="4091399" cy="28050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it-IT" sz="2400" b="1" dirty="0">
                <a:solidFill>
                  <a:srgbClr val="001E62"/>
                </a:solidFill>
                <a:latin typeface="Calibri"/>
              </a:rPr>
              <a:t>PRIMARY SURGERY: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(SLEEVE )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(OAGB )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RYGB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SADI/SADIS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4FA5C6-56BC-4B80-9A70-26836BB9A43B}"/>
              </a:ext>
            </a:extLst>
          </p:cNvPr>
          <p:cNvSpPr txBox="1"/>
          <p:nvPr/>
        </p:nvSpPr>
        <p:spPr>
          <a:xfrm>
            <a:off x="7056650" y="3340360"/>
            <a:ext cx="4091399" cy="16970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it-IT" sz="2400" b="1" dirty="0">
                <a:solidFill>
                  <a:srgbClr val="001E62"/>
                </a:solidFill>
                <a:latin typeface="Calibri"/>
              </a:rPr>
              <a:t>RE-DO SURGERY: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RYGB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1E62"/>
                </a:solidFill>
                <a:latin typeface="Calibri"/>
              </a:rPr>
              <a:t>SADI</a:t>
            </a:r>
          </a:p>
        </p:txBody>
      </p:sp>
    </p:spTree>
    <p:extLst>
      <p:ext uri="{BB962C8B-B14F-4D97-AF65-F5344CB8AC3E}">
        <p14:creationId xmlns:p14="http://schemas.microsoft.com/office/powerpoint/2010/main" val="4044901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92569C3-CF85-4D82-B0DD-F0B4B8937011}"/>
              </a:ext>
            </a:extLst>
          </p:cNvPr>
          <p:cNvSpPr/>
          <p:nvPr/>
        </p:nvSpPr>
        <p:spPr>
          <a:xfrm>
            <a:off x="144891" y="284736"/>
            <a:ext cx="54784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DIVISION OF ENDOCRINE AND METABOLIC SURGERY</a:t>
            </a:r>
          </a:p>
          <a:p>
            <a:r>
              <a:rPr lang="en-US" b="1" dirty="0"/>
              <a:t>(03/2012 - 3/2025)</a:t>
            </a:r>
          </a:p>
          <a:p>
            <a:r>
              <a:rPr lang="en-US" b="1" dirty="0"/>
              <a:t>~ 6000 BARIATRIC PROCEDURES</a:t>
            </a:r>
          </a:p>
          <a:p>
            <a:endParaRPr lang="en-US" b="1" dirty="0"/>
          </a:p>
          <a:p>
            <a:endParaRPr lang="en-US" b="1" dirty="0"/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1C50F198-E364-4CB7-B86A-D7721FB74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387092"/>
              </p:ext>
            </p:extLst>
          </p:nvPr>
        </p:nvGraphicFramePr>
        <p:xfrm>
          <a:off x="2137134" y="2404413"/>
          <a:ext cx="9408008" cy="3548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sellaDiTesto 1">
            <a:extLst>
              <a:ext uri="{FF2B5EF4-FFF2-40B4-BE49-F238E27FC236}">
                <a16:creationId xmlns:a16="http://schemas.microsoft.com/office/drawing/2014/main" id="{9C9605BE-4443-45F2-89CE-CC2EC3269A59}"/>
              </a:ext>
            </a:extLst>
          </p:cNvPr>
          <p:cNvSpPr txBox="1"/>
          <p:nvPr/>
        </p:nvSpPr>
        <p:spPr>
          <a:xfrm>
            <a:off x="4413522" y="2731821"/>
            <a:ext cx="914364" cy="46166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5.5%</a:t>
            </a:r>
          </a:p>
        </p:txBody>
      </p:sp>
    </p:spTree>
    <p:extLst>
      <p:ext uri="{BB962C8B-B14F-4D97-AF65-F5344CB8AC3E}">
        <p14:creationId xmlns:p14="http://schemas.microsoft.com/office/powerpoint/2010/main" val="1808859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21ACE5-E157-41FF-AB19-32F8C847B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66" y="923544"/>
            <a:ext cx="10684919" cy="529858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55804E5-5BFC-4BB4-97AB-94F6C3E60D3A}"/>
              </a:ext>
            </a:extLst>
          </p:cNvPr>
          <p:cNvSpPr/>
          <p:nvPr/>
        </p:nvSpPr>
        <p:spPr>
          <a:xfrm>
            <a:off x="0" y="-9947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2024</a:t>
            </a:r>
          </a:p>
          <a:p>
            <a:pPr algn="ctr"/>
            <a:r>
              <a:rPr lang="en-US" sz="2400" b="1" dirty="0"/>
              <a:t>731 bariatric procedures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48420F-751A-4744-8AE5-7251EFBA0A13}"/>
              </a:ext>
            </a:extLst>
          </p:cNvPr>
          <p:cNvSpPr txBox="1"/>
          <p:nvPr/>
        </p:nvSpPr>
        <p:spPr>
          <a:xfrm>
            <a:off x="3048000" y="60188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 ROBOTIC PROCEDURES (19,6%)</a:t>
            </a:r>
          </a:p>
        </p:txBody>
      </p:sp>
    </p:spTree>
    <p:extLst>
      <p:ext uri="{BB962C8B-B14F-4D97-AF65-F5344CB8AC3E}">
        <p14:creationId xmlns:p14="http://schemas.microsoft.com/office/powerpoint/2010/main" val="3345777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773C7C-07D5-4156-947C-50C4B8BF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12" y="465420"/>
            <a:ext cx="5268747" cy="556962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AF11BB21-A766-40A2-9460-4DB5D2463BC3}"/>
              </a:ext>
            </a:extLst>
          </p:cNvPr>
          <p:cNvGrpSpPr/>
          <p:nvPr/>
        </p:nvGrpSpPr>
        <p:grpSpPr>
          <a:xfrm>
            <a:off x="5707769" y="534930"/>
            <a:ext cx="6264721" cy="5185245"/>
            <a:chOff x="212838" y="415052"/>
            <a:chExt cx="4698541" cy="388893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FFF506F-12AA-47B1-B406-920BD8A1D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838" y="415052"/>
              <a:ext cx="4698541" cy="1901355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12B4BD4-98C4-47E0-BBAB-DF3CE1E68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561" y="2642493"/>
              <a:ext cx="2937871" cy="1661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149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F74CF5F-7870-4D17-A2E9-304F03154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631" y="982133"/>
            <a:ext cx="8839035" cy="480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Role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of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robotics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still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to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be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defined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:</a:t>
            </a:r>
          </a:p>
          <a:p>
            <a:pPr algn="just" eaLnBrk="0" hangingPunct="0">
              <a:defRPr/>
            </a:pP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	-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similar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results</a:t>
            </a:r>
            <a:endParaRPr lang="it-IT" sz="2800" i="1" dirty="0">
              <a:solidFill>
                <a:srgbClr val="094281"/>
              </a:solidFill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	-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increased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costs</a:t>
            </a:r>
            <a:endParaRPr lang="it-IT" sz="2800" i="1" dirty="0">
              <a:solidFill>
                <a:srgbClr val="094281"/>
              </a:solidFill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	-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better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094281"/>
                </a:solidFill>
                <a:latin typeface="Arial" pitchFamily="34" charset="0"/>
              </a:rPr>
              <a:t>surgeon</a:t>
            </a: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’s comfort</a:t>
            </a:r>
          </a:p>
          <a:p>
            <a:pPr algn="just" eaLnBrk="0" hangingPunct="0">
              <a:defRPr/>
            </a:pPr>
            <a:endParaRPr lang="it-IT" sz="2800" i="1" dirty="0">
              <a:solidFill>
                <a:srgbClr val="094281"/>
              </a:solidFill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2800" i="1" dirty="0">
                <a:solidFill>
                  <a:srgbClr val="094281"/>
                </a:solidFill>
                <a:latin typeface="Arial" pitchFamily="34" charset="0"/>
              </a:rPr>
              <a:t>	</a:t>
            </a:r>
            <a:r>
              <a:rPr lang="it-IT" sz="2800" i="1" dirty="0">
                <a:solidFill>
                  <a:srgbClr val="FF0000"/>
                </a:solidFill>
                <a:latin typeface="Arial" pitchFamily="34" charset="0"/>
              </a:rPr>
              <a:t>- more </a:t>
            </a:r>
            <a:r>
              <a:rPr lang="it-IT" sz="2800" i="1" dirty="0" err="1">
                <a:solidFill>
                  <a:srgbClr val="FF0000"/>
                </a:solidFill>
                <a:latin typeface="Arial" pitchFamily="34" charset="0"/>
              </a:rPr>
              <a:t>complex</a:t>
            </a:r>
            <a:r>
              <a:rPr lang="it-IT" sz="2800" i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2800" i="1" dirty="0" err="1">
                <a:solidFill>
                  <a:srgbClr val="FF0000"/>
                </a:solidFill>
                <a:latin typeface="Arial" pitchFamily="34" charset="0"/>
              </a:rPr>
              <a:t>cases</a:t>
            </a:r>
            <a:r>
              <a:rPr lang="it-IT" sz="2800" i="1" dirty="0">
                <a:solidFill>
                  <a:srgbClr val="FF0000"/>
                </a:solidFill>
                <a:latin typeface="Arial" pitchFamily="34" charset="0"/>
              </a:rPr>
              <a:t> (?)</a:t>
            </a:r>
          </a:p>
          <a:p>
            <a:pPr algn="just" eaLnBrk="0" hangingPunct="0">
              <a:defRPr/>
            </a:pPr>
            <a:r>
              <a:rPr lang="it-IT" sz="2800" i="1" dirty="0">
                <a:solidFill>
                  <a:srgbClr val="FF0000"/>
                </a:solidFill>
                <a:latin typeface="Arial" pitchFamily="34" charset="0"/>
              </a:rPr>
              <a:t>	- </a:t>
            </a:r>
            <a:r>
              <a:rPr lang="it-IT" sz="2800" i="1" dirty="0" err="1">
                <a:solidFill>
                  <a:srgbClr val="FF0000"/>
                </a:solidFill>
                <a:latin typeface="Arial" pitchFamily="34" charset="0"/>
              </a:rPr>
              <a:t>learning</a:t>
            </a:r>
            <a:r>
              <a:rPr lang="it-IT" sz="2800" i="1" dirty="0">
                <a:solidFill>
                  <a:srgbClr val="FF0000"/>
                </a:solidFill>
                <a:latin typeface="Arial" pitchFamily="34" charset="0"/>
              </a:rPr>
              <a:t> curve</a:t>
            </a:r>
          </a:p>
        </p:txBody>
      </p:sp>
    </p:spTree>
    <p:extLst>
      <p:ext uri="{BB962C8B-B14F-4D97-AF65-F5344CB8AC3E}">
        <p14:creationId xmlns:p14="http://schemas.microsoft.com/office/powerpoint/2010/main" val="365362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4E5D468-69AF-474E-9171-BB4B5E66D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354" y="0"/>
            <a:ext cx="7596336" cy="557106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en-US" sz="2400" dirty="0">
                <a:solidFill>
                  <a:srgbClr val="175073"/>
                </a:solidFill>
                <a:latin typeface="Arial" pitchFamily="34" charset="0"/>
              </a:rPr>
              <a:t>Does not eliminate the need for advanced laparoscopic skill</a:t>
            </a:r>
          </a:p>
          <a:p>
            <a:pPr eaLnBrk="0" hangingPunct="0">
              <a:defRPr/>
            </a:pPr>
            <a:endParaRPr lang="en-US" sz="2400" dirty="0">
              <a:solidFill>
                <a:srgbClr val="175073"/>
              </a:solidFill>
              <a:latin typeface="Arial" pitchFamily="34" charset="0"/>
            </a:endParaRPr>
          </a:p>
          <a:p>
            <a:pPr eaLnBrk="0" hangingPunct="0">
              <a:defRPr/>
            </a:pPr>
            <a:r>
              <a:rPr lang="en-US" sz="2400" dirty="0">
                <a:solidFill>
                  <a:srgbClr val="175073"/>
                </a:solidFill>
                <a:latin typeface="Arial" pitchFamily="34" charset="0"/>
              </a:rPr>
              <a:t>Need for training (even if usually short)</a:t>
            </a:r>
          </a:p>
          <a:p>
            <a:pPr eaLnBrk="0" hangingPunct="0">
              <a:defRPr/>
            </a:pPr>
            <a:endParaRPr lang="en-US" sz="2400" dirty="0">
              <a:solidFill>
                <a:srgbClr val="175073"/>
              </a:solidFill>
              <a:latin typeface="Arial" pitchFamily="34" charset="0"/>
            </a:endParaRPr>
          </a:p>
          <a:p>
            <a:pPr eaLnBrk="0" hangingPunct="0">
              <a:defRPr/>
            </a:pPr>
            <a:r>
              <a:rPr lang="en-US" sz="2400" dirty="0">
                <a:solidFill>
                  <a:srgbClr val="175073"/>
                </a:solidFill>
                <a:latin typeface="Arial" pitchFamily="34" charset="0"/>
              </a:rPr>
              <a:t>Very useful tool, at least in selected, challenging cases (Revisions, </a:t>
            </a:r>
            <a:r>
              <a:rPr lang="en-US" sz="2400" dirty="0" err="1">
                <a:solidFill>
                  <a:srgbClr val="175073"/>
                </a:solidFill>
                <a:latin typeface="Arial" pitchFamily="34" charset="0"/>
              </a:rPr>
              <a:t>Superobese</a:t>
            </a:r>
            <a:r>
              <a:rPr lang="en-US" sz="2400" dirty="0">
                <a:solidFill>
                  <a:srgbClr val="175073"/>
                </a:solidFill>
                <a:latin typeface="Arial" pitchFamily="34" charset="0"/>
              </a:rPr>
              <a:t>, etc)</a:t>
            </a:r>
          </a:p>
          <a:p>
            <a:pPr eaLnBrk="0" hangingPunct="0">
              <a:defRPr/>
            </a:pPr>
            <a:endParaRPr lang="en-US" sz="2400" i="1" dirty="0">
              <a:solidFill>
                <a:srgbClr val="175073"/>
              </a:solidFill>
              <a:latin typeface="Arial" pitchFamily="34" charset="0"/>
            </a:endParaRPr>
          </a:p>
          <a:p>
            <a:pPr eaLnBrk="0" hangingPunct="0">
              <a:defRPr/>
            </a:pPr>
            <a:r>
              <a:rPr lang="en-US" sz="2400" dirty="0">
                <a:solidFill>
                  <a:srgbClr val="094281"/>
                </a:solidFill>
                <a:latin typeface="Arial" pitchFamily="34" charset="0"/>
              </a:rPr>
              <a:t>Selective approach (use it, when you need it more)</a:t>
            </a:r>
          </a:p>
        </p:txBody>
      </p:sp>
    </p:spTree>
    <p:extLst>
      <p:ext uri="{BB962C8B-B14F-4D97-AF65-F5344CB8AC3E}">
        <p14:creationId xmlns:p14="http://schemas.microsoft.com/office/powerpoint/2010/main" val="2397340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70467" y="0"/>
            <a:ext cx="98975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52AB7A2-C83B-AE43-B35E-EB564D61D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11676" r="78601" b="76596"/>
          <a:stretch/>
        </p:blipFill>
        <p:spPr bwMode="auto">
          <a:xfrm>
            <a:off x="9220552" y="5697539"/>
            <a:ext cx="2928780" cy="113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97332" y="3059668"/>
            <a:ext cx="3788835" cy="13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8000" i="1" dirty="0">
                <a:solidFill>
                  <a:srgbClr val="FF0000"/>
                </a:solidFill>
              </a:rPr>
              <a:t>Grazie</a:t>
            </a:r>
            <a:r>
              <a:rPr lang="it-IT" altLang="it-IT" sz="40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8692D85-1402-4F3C-A05D-245CF9E3C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" y="0"/>
            <a:ext cx="7730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46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2FEB7A-2F2B-463B-8C80-5FE7DED5335B}"/>
              </a:ext>
            </a:extLst>
          </p:cNvPr>
          <p:cNvSpPr txBox="1"/>
          <p:nvPr/>
        </p:nvSpPr>
        <p:spPr>
          <a:xfrm>
            <a:off x="1102786" y="550337"/>
            <a:ext cx="9986433" cy="5447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1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and fine dissection (</a:t>
            </a:r>
            <a:r>
              <a:rPr lang="en-US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Reoperation/Difficult cases</a:t>
            </a:r>
            <a:r>
              <a:rPr lang="en-US" sz="21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n-US" sz="21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1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ergonomics against a thick and heavy abdominal wall (</a:t>
            </a:r>
            <a:r>
              <a:rPr lang="en-US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Superobese</a:t>
            </a:r>
            <a:r>
              <a:rPr lang="en-US" sz="21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n-US" sz="21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1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Avoidance of surgeon fatigue and torque</a:t>
            </a:r>
          </a:p>
          <a:p>
            <a:pPr algn="just" defTabSz="914377">
              <a:lnSpc>
                <a:spcPct val="150000"/>
              </a:lnSpc>
              <a:defRPr/>
            </a:pPr>
            <a:endParaRPr lang="en-US" sz="21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1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Prevention of instruments bending </a:t>
            </a:r>
          </a:p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n-US" sz="21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1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Maintenance of working space (robotic arms)</a:t>
            </a:r>
          </a:p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n-US" sz="21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7" indent="-285737" algn="just" defTabSz="914377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1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Facilitation of completely </a:t>
            </a:r>
            <a:r>
              <a:rPr lang="en-US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hand-sewn anastomoses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5DA8E8BF-9BE3-4E58-A1FD-3A4D63F7859B}"/>
              </a:ext>
            </a:extLst>
          </p:cNvPr>
          <p:cNvSpPr txBox="1">
            <a:spLocks/>
          </p:cNvSpPr>
          <p:nvPr/>
        </p:nvSpPr>
        <p:spPr>
          <a:xfrm>
            <a:off x="0" y="165102"/>
            <a:ext cx="12192000" cy="602063"/>
          </a:xfrm>
          <a:prstGeom prst="rect">
            <a:avLst/>
          </a:prstGeom>
          <a:noFill/>
        </p:spPr>
        <p:txBody>
          <a:bodyPr/>
          <a:lstStyle/>
          <a:p>
            <a:pPr algn="ctr" defTabSz="457178">
              <a:defRPr/>
            </a:pP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Advantages in robotic bariatric surgery</a:t>
            </a:r>
          </a:p>
        </p:txBody>
      </p:sp>
    </p:spTree>
    <p:extLst>
      <p:ext uri="{BB962C8B-B14F-4D97-AF65-F5344CB8AC3E}">
        <p14:creationId xmlns:p14="http://schemas.microsoft.com/office/powerpoint/2010/main" val="282045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9868CD-13C9-4AD6-B915-3861BDB8875D}"/>
              </a:ext>
            </a:extLst>
          </p:cNvPr>
          <p:cNvSpPr/>
          <p:nvPr/>
        </p:nvSpPr>
        <p:spPr>
          <a:xfrm>
            <a:off x="2220820" y="1151188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Costs:</a:t>
            </a:r>
          </a:p>
          <a:p>
            <a:pPr marL="285744" marR="0" lvl="0" indent="-28574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urgical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devices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285744" marR="0" lvl="0" indent="-28574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otal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hospital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costs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of the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robotic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procedures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285744" marR="0" lvl="0" indent="-28574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nitial expense </a:t>
            </a: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285744" marR="0" lvl="0" indent="-28574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Increased Operative Time: </a:t>
            </a:r>
          </a:p>
          <a:p>
            <a:pPr marL="285744" marR="0" lvl="0" indent="-28574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Docking times </a:t>
            </a:r>
          </a:p>
          <a:p>
            <a:pPr marL="285744" marR="0" lvl="0" indent="-28574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Hand sewing instead of stapling </a:t>
            </a:r>
            <a:r>
              <a:rPr kumimoji="0" lang="e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gastrojejunal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anastomoses </a:t>
            </a:r>
          </a:p>
          <a:p>
            <a:pPr marL="285744" marR="0" lvl="0" indent="-28574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Depending on the familiarity of the assistant, the need for instruction may be a factor in increased operating room </a:t>
            </a:r>
          </a:p>
          <a:p>
            <a:pPr marL="342891" marR="0" lvl="0" indent="-342891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7E45B7-9D5F-4690-AD08-345F2A4CBEFE}"/>
              </a:ext>
            </a:extLst>
          </p:cNvPr>
          <p:cNvSpPr/>
          <p:nvPr/>
        </p:nvSpPr>
        <p:spPr>
          <a:xfrm>
            <a:off x="1524000" y="5243294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Li, </a:t>
            </a:r>
            <a:r>
              <a:rPr lang="it-IT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Kun</a:t>
            </a: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 et al. "</a:t>
            </a:r>
            <a:r>
              <a:rPr lang="it-IT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Robotic</a:t>
            </a: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versus </a:t>
            </a:r>
            <a:r>
              <a:rPr lang="it-IT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laparoscopic</a:t>
            </a: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it-IT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bariatric</a:t>
            </a: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it-IT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surgery</a:t>
            </a: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: a </a:t>
            </a:r>
            <a:r>
              <a:rPr lang="it-IT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systematic</a:t>
            </a: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it-IT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review</a:t>
            </a: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and meta-</a:t>
            </a:r>
            <a:r>
              <a:rPr lang="it-IT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analysis</a:t>
            </a: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." </a:t>
            </a:r>
            <a:r>
              <a:rPr lang="it-IT" sz="1100" i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Obesity</a:t>
            </a:r>
            <a:r>
              <a:rPr lang="it-IT" sz="11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it-IT" sz="1100" i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surgery</a:t>
            </a:r>
            <a:r>
              <a:rPr lang="it-IT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 26.12 (2016): 3031-3044.</a:t>
            </a:r>
            <a:endParaRPr lang="en" sz="11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B13B7C-E0BE-4C53-8C2C-C8631647E0E0}"/>
              </a:ext>
            </a:extLst>
          </p:cNvPr>
          <p:cNvSpPr/>
          <p:nvPr/>
        </p:nvSpPr>
        <p:spPr>
          <a:xfrm>
            <a:off x="1524000" y="543096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Veilleux</a:t>
            </a:r>
            <a:r>
              <a:rPr lang="en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 Eric, Jaime Ponce, and Rami </a:t>
            </a:r>
            <a:r>
              <a:rPr lang="en" sz="11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Lutfi</a:t>
            </a:r>
            <a:r>
              <a:rPr lang="en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 "A Review of the Role of Robotics in Bariatric Surgery: Finding Our Future?." </a:t>
            </a:r>
            <a:r>
              <a:rPr lang="en" sz="11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Journal of </a:t>
            </a:r>
            <a:r>
              <a:rPr lang="en" sz="1100" i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Laparoendoscopic</a:t>
            </a:r>
            <a:r>
              <a:rPr lang="en" sz="11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&amp; Advanced Surgical Techniques</a:t>
            </a:r>
            <a:r>
              <a:rPr lang="en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(2019).</a:t>
            </a:r>
          </a:p>
        </p:txBody>
      </p:sp>
    </p:spTree>
    <p:extLst>
      <p:ext uri="{BB962C8B-B14F-4D97-AF65-F5344CB8AC3E}">
        <p14:creationId xmlns:p14="http://schemas.microsoft.com/office/powerpoint/2010/main" val="1898329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5B3691E-DEF8-46EB-BE1B-9CE1B6FBBD9F}"/>
              </a:ext>
            </a:extLst>
          </p:cNvPr>
          <p:cNvSpPr/>
          <p:nvPr/>
        </p:nvSpPr>
        <p:spPr>
          <a:xfrm>
            <a:off x="1998306" y="1391480"/>
            <a:ext cx="819538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342891" indent="-342891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L</a:t>
            </a:r>
            <a:r>
              <a:rPr lang="e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earning </a:t>
            </a:r>
            <a:r>
              <a:rPr lang="en" sz="2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curve for the robotic platform is not limited to the surgeon's training only, but must include the entire team in the operating room. </a:t>
            </a:r>
            <a:r>
              <a:rPr lang="en" sz="14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(Including scrub nurses, ancillary assistants who bring in the surgical cart, the bed‐side assistant, as well as the anesthetists)</a:t>
            </a:r>
          </a:p>
          <a:p>
            <a:pPr marL="342891" indent="-342891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" sz="2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marL="342891" indent="-342891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" sz="2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Depending on the familiarity of the assistant, the need for instruction may be a factor in increased operating room times with the robot. </a:t>
            </a:r>
            <a:r>
              <a:rPr lang="en" sz="24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n" sz="14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An example of this is with the stapling of a gastric sleeve or bypass anastomosis. Placement of the stapler relies on surgeon instruction to the assistant, which may increase times depending on the famil- iarity of the individual</a:t>
            </a:r>
            <a:r>
              <a:rPr lang="en" sz="1400" dirty="0">
                <a:solidFill>
                  <a:prstClr val="black"/>
                </a:solidFill>
              </a:rPr>
              <a:t>)</a:t>
            </a:r>
            <a:r>
              <a:rPr lang="en" sz="24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en" sz="2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marL="342891" indent="-342891" eaLnBrk="0" hangingPunct="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EFA4A3-A806-4625-894A-1F63C917E9C8}"/>
              </a:ext>
            </a:extLst>
          </p:cNvPr>
          <p:cNvSpPr txBox="1"/>
          <p:nvPr/>
        </p:nvSpPr>
        <p:spPr>
          <a:xfrm>
            <a:off x="1497361" y="291479"/>
            <a:ext cx="9197280" cy="496996"/>
          </a:xfrm>
          <a:prstGeom prst="rect">
            <a:avLst/>
          </a:prstGeom>
          <a:solidFill>
            <a:srgbClr val="EAEAEA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ROBOTIC BARIATRIC SURGERY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0DA745-C3D0-4DC9-BBEF-D87289150052}"/>
              </a:ext>
            </a:extLst>
          </p:cNvPr>
          <p:cNvSpPr/>
          <p:nvPr/>
        </p:nvSpPr>
        <p:spPr>
          <a:xfrm>
            <a:off x="1524000" y="540556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Jung, Minoa K., et al. "Robotic bariatric surgery: a general review of the current status." </a:t>
            </a:r>
            <a:r>
              <a:rPr lang="en" sz="11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The International Journal of Medical Robotics and Computer Assisted Surgery</a:t>
            </a:r>
            <a:r>
              <a:rPr lang="en" sz="11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 13.4 (2017): e1834.</a:t>
            </a:r>
          </a:p>
        </p:txBody>
      </p:sp>
    </p:spTree>
    <p:extLst>
      <p:ext uri="{BB962C8B-B14F-4D97-AF65-F5344CB8AC3E}">
        <p14:creationId xmlns:p14="http://schemas.microsoft.com/office/powerpoint/2010/main" val="67081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E3CB262-42F2-46C9-89DB-7ABC766DC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26" y="22341"/>
            <a:ext cx="6017917" cy="44462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3B27A2-F956-44BA-BAC9-8B22B4B18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8614"/>
            <a:ext cx="5833241" cy="167818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46C4BD4-8BF2-49F8-A09F-71DAC8C0318D}"/>
              </a:ext>
            </a:extLst>
          </p:cNvPr>
          <p:cNvSpPr/>
          <p:nvPr/>
        </p:nvSpPr>
        <p:spPr>
          <a:xfrm>
            <a:off x="120074" y="3020291"/>
            <a:ext cx="5597235" cy="12709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C76FFD54-9E80-4324-98E1-85E2D6490276}"/>
              </a:ext>
            </a:extLst>
          </p:cNvPr>
          <p:cNvCxnSpPr>
            <a:cxnSpLocks/>
          </p:cNvCxnSpPr>
          <p:nvPr/>
        </p:nvCxnSpPr>
        <p:spPr>
          <a:xfrm>
            <a:off x="3712881" y="3449717"/>
            <a:ext cx="202727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897C1E9-4157-4F44-9FDA-E1BEF38244F0}"/>
              </a:ext>
            </a:extLst>
          </p:cNvPr>
          <p:cNvCxnSpPr>
            <a:cxnSpLocks/>
          </p:cNvCxnSpPr>
          <p:nvPr/>
        </p:nvCxnSpPr>
        <p:spPr>
          <a:xfrm>
            <a:off x="147635" y="3597495"/>
            <a:ext cx="202727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10CDEC84-A7A7-4A23-9FD5-C7B4C51A8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081" y="188589"/>
            <a:ext cx="5680343" cy="22772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1EB5060-2F54-4E40-9E3D-3A2E550B9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868" y="2559947"/>
            <a:ext cx="4279615" cy="34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59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EFF6EC-C0F7-4D0A-9E0A-16802CE8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186" y="0"/>
            <a:ext cx="8600768" cy="284380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B0FC5AE-189A-40D7-A879-59140F7E8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42" y="3029529"/>
            <a:ext cx="3271578" cy="16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3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BA56D89-926D-4245-A546-C9FC47C82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166" y="0"/>
            <a:ext cx="7348302" cy="430106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3DB8E26-678F-4C2A-98CA-91F0F9600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035" y="4105908"/>
            <a:ext cx="7150564" cy="18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14838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i Office">
  <a:themeElements>
    <a:clrScheme name="Personalizzato 1">
      <a:dk1>
        <a:sysClr val="windowText" lastClr="000000"/>
      </a:dk1>
      <a:lt1>
        <a:srgbClr val="000000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Impostazioni personalizzate 1">
      <a:dk1>
        <a:srgbClr val="001E62"/>
      </a:dk1>
      <a:lt1>
        <a:sysClr val="window" lastClr="FFFFFF"/>
      </a:lt1>
      <a:dk2>
        <a:srgbClr val="000000"/>
      </a:dk2>
      <a:lt2>
        <a:srgbClr val="9E9DBD"/>
      </a:lt2>
      <a:accent1>
        <a:srgbClr val="6CC24A"/>
      </a:accent1>
      <a:accent2>
        <a:srgbClr val="92C1E9"/>
      </a:accent2>
      <a:accent3>
        <a:srgbClr val="9B7793"/>
      </a:accent3>
      <a:accent4>
        <a:srgbClr val="ED8B00"/>
      </a:accent4>
      <a:accent5>
        <a:srgbClr val="F3D03E"/>
      </a:accent5>
      <a:accent6>
        <a:srgbClr val="001E62"/>
      </a:accent6>
      <a:hlink>
        <a:srgbClr val="00FFFF"/>
      </a:hlink>
      <a:folHlink>
        <a:srgbClr val="0003D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>
        <a:normAutofit/>
      </a:bodyPr>
      <a:lstStyle>
        <a:defPPr>
          <a:defRPr sz="24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mpostazioni personalizzate 1">
    <a:dk1>
      <a:srgbClr val="001E62"/>
    </a:dk1>
    <a:lt1>
      <a:sysClr val="window" lastClr="FFFFFF"/>
    </a:lt1>
    <a:dk2>
      <a:srgbClr val="000000"/>
    </a:dk2>
    <a:lt2>
      <a:srgbClr val="9E9DBD"/>
    </a:lt2>
    <a:accent1>
      <a:srgbClr val="6CC24A"/>
    </a:accent1>
    <a:accent2>
      <a:srgbClr val="92C1E9"/>
    </a:accent2>
    <a:accent3>
      <a:srgbClr val="9B7793"/>
    </a:accent3>
    <a:accent4>
      <a:srgbClr val="ED8B00"/>
    </a:accent4>
    <a:accent5>
      <a:srgbClr val="F3D03E"/>
    </a:accent5>
    <a:accent6>
      <a:srgbClr val="001E62"/>
    </a:accent6>
    <a:hlink>
      <a:srgbClr val="00FFFF"/>
    </a:hlink>
    <a:folHlink>
      <a:srgbClr val="0003D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83B2515F86B34429AB7E00F2609DBFE" ma:contentTypeVersion="11" ma:contentTypeDescription="Creare un nuovo documento." ma:contentTypeScope="" ma:versionID="7c34961ec733712ba32136f3a0e1a258">
  <xsd:schema xmlns:xsd="http://www.w3.org/2001/XMLSchema" xmlns:xs="http://www.w3.org/2001/XMLSchema" xmlns:p="http://schemas.microsoft.com/office/2006/metadata/properties" xmlns:ns3="8c1db3cb-20a6-4900-8f1a-4061deaed1da" targetNamespace="http://schemas.microsoft.com/office/2006/metadata/properties" ma:root="true" ma:fieldsID="2a56e9f29184b83a8f7cfe58662b8926" ns3:_="">
    <xsd:import namespace="8c1db3cb-20a6-4900-8f1a-4061deaed1da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db3cb-20a6-4900-8f1a-4061deaed1d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C80E74-3395-4A2C-B362-F17BF7CF39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1db3cb-20a6-4900-8f1a-4061deaed1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9109C9-20D9-423E-8CD7-C72CD9A6AD9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399D561-91B7-4D37-B339-E14BA09D82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5428</TotalTime>
  <Words>1219</Words>
  <Application>Microsoft Office PowerPoint</Application>
  <PresentationFormat>Widescreen</PresentationFormat>
  <Paragraphs>249</Paragraphs>
  <Slides>39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39</vt:i4>
      </vt:variant>
    </vt:vector>
  </HeadingPairs>
  <TitlesOfParts>
    <vt:vector size="50" baseType="lpstr">
      <vt:lpstr>Arial</vt:lpstr>
      <vt:lpstr>Avenir Next World</vt:lpstr>
      <vt:lpstr>Avenir Next World </vt:lpstr>
      <vt:lpstr>Avenir Next World Demi</vt:lpstr>
      <vt:lpstr>Calibri</vt:lpstr>
      <vt:lpstr>Calibri Light</vt:lpstr>
      <vt:lpstr>Times New Roman</vt:lpstr>
      <vt:lpstr>Wingdings</vt:lpstr>
      <vt:lpstr>2_Tema di Office</vt:lpstr>
      <vt:lpstr>1_Tema di Office</vt:lpstr>
      <vt:lpstr>RetrospectVTI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lucasessa83</dc:creator>
  <cp:lastModifiedBy>Francesco Greco</cp:lastModifiedBy>
  <cp:revision>223</cp:revision>
  <dcterms:created xsi:type="dcterms:W3CDTF">2017-05-01T06:54:38Z</dcterms:created>
  <dcterms:modified xsi:type="dcterms:W3CDTF">2025-05-06T08:47:40Z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0x010100B83B2515F86B34429AB7E00F2609DBFE</vt:lpwstr>
  </property>
</Properties>
</file>